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29"/>
  </p:notesMasterIdLst>
  <p:sldIdLst>
    <p:sldId id="256" r:id="rId5"/>
    <p:sldId id="315" r:id="rId6"/>
    <p:sldId id="318" r:id="rId7"/>
    <p:sldId id="361" r:id="rId8"/>
    <p:sldId id="368" r:id="rId9"/>
    <p:sldId id="363" r:id="rId10"/>
    <p:sldId id="360" r:id="rId11"/>
    <p:sldId id="316" r:id="rId12"/>
    <p:sldId id="359" r:id="rId13"/>
    <p:sldId id="369" r:id="rId14"/>
    <p:sldId id="320" r:id="rId15"/>
    <p:sldId id="275" r:id="rId16"/>
    <p:sldId id="376" r:id="rId17"/>
    <p:sldId id="370" r:id="rId18"/>
    <p:sldId id="373" r:id="rId19"/>
    <p:sldId id="372" r:id="rId20"/>
    <p:sldId id="321" r:id="rId21"/>
    <p:sldId id="337" r:id="rId22"/>
    <p:sldId id="377" r:id="rId23"/>
    <p:sldId id="340" r:id="rId24"/>
    <p:sldId id="342" r:id="rId25"/>
    <p:sldId id="325" r:id="rId26"/>
    <p:sldId id="374" r:id="rId27"/>
    <p:sldId id="375"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868" autoAdjust="0"/>
    <p:restoredTop sz="94626" autoAdjust="0"/>
  </p:normalViewPr>
  <p:slideViewPr>
    <p:cSldViewPr>
      <p:cViewPr varScale="1">
        <p:scale>
          <a:sx n="105" d="100"/>
          <a:sy n="105" d="100"/>
        </p:scale>
        <p:origin x="588" y="114"/>
      </p:cViewPr>
      <p:guideLst>
        <p:guide orient="horz" pos="2160"/>
        <p:guide pos="3840"/>
      </p:guideLst>
    </p:cSldViewPr>
  </p:slideViewPr>
  <p:notesTextViewPr>
    <p:cViewPr>
      <p:scale>
        <a:sx n="100" d="100"/>
        <a:sy n="100" d="100"/>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b="0" i="0">
                <a:latin typeface="Calibri" panose="020F0502020204030204" pitchFamily="34" charset="0"/>
              </a:defRPr>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b="0" i="0">
                <a:latin typeface="Calibri" panose="020F0502020204030204" pitchFamily="34" charset="0"/>
              </a:defRPr>
            </a:lvl1pPr>
          </a:lstStyle>
          <a:p>
            <a:fld id="{BFCE6C10-F243-457F-9C85-626EE02EEF5C}" type="datetimeFigureOut">
              <a:rPr lang="en-US" smtClean="0"/>
              <a:pPr/>
              <a:t>7/3/2023</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b="0" i="0">
                <a:latin typeface="Calibri" panose="020F0502020204030204" pitchFamily="34" charset="0"/>
              </a:defRPr>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b="0" i="0">
                <a:latin typeface="Calibri" panose="020F0502020204030204" pitchFamily="34" charset="0"/>
              </a:defRPr>
            </a:lvl1pPr>
          </a:lstStyle>
          <a:p>
            <a:fld id="{0663DFC2-FD5D-4486-8818-15D968A269DF}"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b="0" i="0" kern="1200">
        <a:solidFill>
          <a:schemeClr val="tx1"/>
        </a:solidFill>
        <a:latin typeface="Calibri" panose="020F0502020204030204" pitchFamily="34" charset="0"/>
        <a:ea typeface="+mn-ea"/>
        <a:cs typeface="+mn-cs"/>
      </a:defRPr>
    </a:lvl1pPr>
    <a:lvl2pPr marL="457200" algn="l" defTabSz="914400" rtl="0" eaLnBrk="1" latinLnBrk="0" hangingPunct="1">
      <a:defRPr sz="1200" b="0" i="0" kern="1200">
        <a:solidFill>
          <a:schemeClr val="tx1"/>
        </a:solidFill>
        <a:latin typeface="Calibri" panose="020F0502020204030204" pitchFamily="34" charset="0"/>
        <a:ea typeface="+mn-ea"/>
        <a:cs typeface="+mn-cs"/>
      </a:defRPr>
    </a:lvl2pPr>
    <a:lvl3pPr marL="914400" algn="l" defTabSz="914400" rtl="0" eaLnBrk="1" latinLnBrk="0" hangingPunct="1">
      <a:defRPr sz="1200" b="0" i="0" kern="1200">
        <a:solidFill>
          <a:schemeClr val="tx1"/>
        </a:solidFill>
        <a:latin typeface="Calibri" panose="020F0502020204030204" pitchFamily="34" charset="0"/>
        <a:ea typeface="+mn-ea"/>
        <a:cs typeface="+mn-cs"/>
      </a:defRPr>
    </a:lvl3pPr>
    <a:lvl4pPr marL="1371600" algn="l" defTabSz="914400" rtl="0" eaLnBrk="1" latinLnBrk="0" hangingPunct="1">
      <a:defRPr sz="1200" b="0" i="0" kern="1200">
        <a:solidFill>
          <a:schemeClr val="tx1"/>
        </a:solidFill>
        <a:latin typeface="Calibri" panose="020F0502020204030204" pitchFamily="34" charset="0"/>
        <a:ea typeface="+mn-ea"/>
        <a:cs typeface="+mn-cs"/>
      </a:defRPr>
    </a:lvl4pPr>
    <a:lvl5pPr marL="1828800" algn="l" defTabSz="914400" rtl="0" eaLnBrk="1" latinLnBrk="0" hangingPunct="1">
      <a:defRPr sz="1200" b="0" i="0" kern="1200">
        <a:solidFill>
          <a:schemeClr val="tx1"/>
        </a:solidFill>
        <a:latin typeface="Calibri" panose="020F050202020403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defTabSz="931774" eaLnBrk="0" fontAlgn="base" hangingPunct="0">
              <a:spcBef>
                <a:spcPct val="30000"/>
              </a:spcBef>
              <a:spcAft>
                <a:spcPct val="0"/>
              </a:spcAft>
              <a:defRPr/>
            </a:pPr>
            <a:r>
              <a:rPr lang="en-US" dirty="0" smtClean="0">
                <a:solidFill>
                  <a:schemeClr val="bg1"/>
                </a:solidFill>
              </a:rPr>
              <a:t>Congress felt that additional privacy and security protections were necessary once transmission of health claims and other health information became uniform and electronic.</a:t>
            </a:r>
          </a:p>
          <a:p>
            <a:pPr marL="0" lvl="1" defTabSz="931774" eaLnBrk="0" fontAlgn="base" hangingPunct="0">
              <a:spcBef>
                <a:spcPct val="30000"/>
              </a:spcBef>
              <a:spcAft>
                <a:spcPct val="0"/>
              </a:spcAft>
              <a:defRPr/>
            </a:pPr>
            <a:endParaRPr lang="en-US" dirty="0" smtClean="0">
              <a:solidFill>
                <a:schemeClr val="bg1"/>
              </a:solidFill>
            </a:endParaRPr>
          </a:p>
          <a:p>
            <a:pPr marL="0" marR="0" lvl="1" indent="0" algn="l" defTabSz="931774" rtl="0" eaLnBrk="0" fontAlgn="base" latinLnBrk="0" hangingPunct="0">
              <a:lnSpc>
                <a:spcPct val="100000"/>
              </a:lnSpc>
              <a:spcBef>
                <a:spcPct val="30000"/>
              </a:spcBef>
              <a:spcAft>
                <a:spcPct val="0"/>
              </a:spcAft>
              <a:buClrTx/>
              <a:buSzTx/>
              <a:buFontTx/>
              <a:buNone/>
              <a:tabLst/>
              <a:defRPr/>
            </a:pPr>
            <a:r>
              <a:rPr lang="en-US" sz="1200" dirty="0" smtClean="0">
                <a:effectLst/>
              </a:rPr>
              <a:t>Required compliance with HIPAA became effective on April 14, 2003</a:t>
            </a:r>
          </a:p>
          <a:p>
            <a:pPr marL="0" marR="0" lvl="1" indent="0" algn="l" defTabSz="931774" rtl="0" eaLnBrk="0" fontAlgn="base" latinLnBrk="0" hangingPunct="0">
              <a:lnSpc>
                <a:spcPct val="100000"/>
              </a:lnSpc>
              <a:spcBef>
                <a:spcPct val="30000"/>
              </a:spcBef>
              <a:spcAft>
                <a:spcPct val="0"/>
              </a:spcAft>
              <a:buClrTx/>
              <a:buSzTx/>
              <a:buFontTx/>
              <a:buNone/>
              <a:tabLst/>
              <a:defRPr/>
            </a:pPr>
            <a:endParaRPr lang="en-US" sz="1200" dirty="0" smtClean="0">
              <a:effectLst/>
            </a:endParaRPr>
          </a:p>
          <a:p>
            <a:pPr marL="566928" indent="-457200">
              <a:spcBef>
                <a:spcPts val="300"/>
              </a:spcBef>
              <a:buClr>
                <a:schemeClr val="bg2"/>
              </a:buClr>
              <a:buSzPct val="88000"/>
              <a:buFont typeface="Arial" panose="020B0604020202020204" pitchFamily="34" charset="0"/>
              <a:buChar char="•"/>
            </a:pPr>
            <a:r>
              <a:rPr lang="en-US" u="sng" dirty="0" smtClean="0">
                <a:effectLst/>
              </a:rPr>
              <a:t>What is Protected Health Information (PHI)?</a:t>
            </a:r>
          </a:p>
          <a:p>
            <a:pPr marL="704088" lvl="2" indent="0">
              <a:spcBef>
                <a:spcPts val="300"/>
              </a:spcBef>
              <a:buClr>
                <a:srgbClr val="FDA023"/>
              </a:buClr>
              <a:buNone/>
            </a:pPr>
            <a:r>
              <a:rPr lang="en-US" sz="2400" i="1" dirty="0" smtClean="0">
                <a:effectLst/>
              </a:rPr>
              <a:t>	(includes all personal demographic &amp; health information)</a:t>
            </a:r>
            <a:endParaRPr lang="en-US" dirty="0" smtClean="0">
              <a:solidFill>
                <a:schemeClr val="bg1"/>
              </a:solidFill>
            </a:endParaRPr>
          </a:p>
          <a:p>
            <a:endParaRPr lang="en-US" dirty="0"/>
          </a:p>
        </p:txBody>
      </p:sp>
      <p:sp>
        <p:nvSpPr>
          <p:cNvPr id="4" name="Slide Number Placeholder 3"/>
          <p:cNvSpPr>
            <a:spLocks noGrp="1"/>
          </p:cNvSpPr>
          <p:nvPr>
            <p:ph type="sldNum" sz="quarter" idx="10"/>
          </p:nvPr>
        </p:nvSpPr>
        <p:spPr/>
        <p:txBody>
          <a:bodyPr/>
          <a:lstStyle/>
          <a:p>
            <a:fld id="{0663DFC2-FD5D-4486-8818-15D968A269DF}" type="slidenum">
              <a:rPr lang="en-US" smtClean="0"/>
              <a:pPr/>
              <a:t>2</a:t>
            </a:fld>
            <a:endParaRPr lang="en-US" dirty="0"/>
          </a:p>
        </p:txBody>
      </p:sp>
    </p:spTree>
    <p:extLst>
      <p:ext uri="{BB962C8B-B14F-4D97-AF65-F5344CB8AC3E}">
        <p14:creationId xmlns:p14="http://schemas.microsoft.com/office/powerpoint/2010/main" val="17683651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marL="228600" indent="-228600" eaLnBrk="1" hangingPunct="1">
              <a:lnSpc>
                <a:spcPct val="80000"/>
              </a:lnSpc>
              <a:buFont typeface="+mj-lt"/>
              <a:buAutoNum type="arabicPeriod"/>
            </a:pPr>
            <a:r>
              <a:rPr lang="en-US" b="1" baseline="0" dirty="0" smtClean="0"/>
              <a:t> </a:t>
            </a:r>
            <a:r>
              <a:rPr lang="en-US" sz="1100" b="1" dirty="0" smtClean="0"/>
              <a:t>Patients may Request an Accounting of Disclosures of their ECU maintained PHI which has been made during the past six years</a:t>
            </a:r>
          </a:p>
          <a:p>
            <a:pPr marL="685800" lvl="1" indent="-228600">
              <a:lnSpc>
                <a:spcPct val="80000"/>
              </a:lnSpc>
              <a:buFont typeface="+mj-lt"/>
              <a:buAutoNum type="arabicPeriod"/>
            </a:pPr>
            <a:r>
              <a:rPr lang="en-US" sz="1100" dirty="0" smtClean="0"/>
              <a:t>Patients are permitted to request a listing showing to whom their PHI has been disclosed</a:t>
            </a:r>
          </a:p>
          <a:p>
            <a:pPr marL="685800" lvl="1" indent="-228600">
              <a:lnSpc>
                <a:spcPct val="80000"/>
              </a:lnSpc>
              <a:buFont typeface="+mj-lt"/>
              <a:buAutoNum type="arabicPeriod"/>
            </a:pPr>
            <a:r>
              <a:rPr lang="en-US" sz="1100" dirty="0" smtClean="0"/>
              <a:t>Does not include disclosures made for treatment, payment, or health care operations; disclosures made pursuant to patient’s own authorization or disclosures prior to April 14, 2003 (effective date of rule)</a:t>
            </a:r>
          </a:p>
          <a:p>
            <a:pPr marL="685800" lvl="1" indent="-228600">
              <a:lnSpc>
                <a:spcPct val="80000"/>
              </a:lnSpc>
              <a:buFont typeface="+mj-lt"/>
              <a:buAutoNum type="arabicPeriod"/>
            </a:pPr>
            <a:r>
              <a:rPr lang="en-US" sz="1100" dirty="0" smtClean="0"/>
              <a:t>Does not include disclosures made for national security or intelligence purposes, or law enforcement purposes</a:t>
            </a:r>
          </a:p>
          <a:p>
            <a:pPr marL="228600" indent="-228600">
              <a:buFont typeface="+mj-lt"/>
              <a:buAutoNum type="arabicPeriod"/>
            </a:pPr>
            <a:endParaRPr lang="en-US" sz="1100" dirty="0" smtClean="0"/>
          </a:p>
          <a:p>
            <a:pPr marL="228600" lvl="0" indent="-228600">
              <a:buFont typeface="+mj-lt"/>
              <a:buAutoNum type="arabicPeriod"/>
            </a:pPr>
            <a:r>
              <a:rPr lang="en-US" sz="1100" b="1" dirty="0" smtClean="0"/>
              <a:t>Patients have the right to request the method whereby they will be contacted (e.g., what telephone number, location, etc.)</a:t>
            </a:r>
          </a:p>
          <a:p>
            <a:pPr marL="685800" lvl="1" indent="-228600">
              <a:buFont typeface="+mj-lt"/>
              <a:buAutoNum type="arabicPeriod"/>
            </a:pPr>
            <a:r>
              <a:rPr lang="en-US" sz="1100" dirty="0" smtClean="0"/>
              <a:t>Any requests to communicate PHI by alternate means must be submitted in writing using the ECU Request for Alternate Communication Form</a:t>
            </a:r>
          </a:p>
          <a:p>
            <a:pPr marL="685800" lvl="1" indent="-228600">
              <a:buFont typeface="+mj-lt"/>
              <a:buAutoNum type="arabicPeriod"/>
            </a:pPr>
            <a:endParaRPr lang="en-US" sz="1100" dirty="0" smtClean="0"/>
          </a:p>
          <a:p>
            <a:pPr marL="228600" lvl="0" indent="-228600">
              <a:lnSpc>
                <a:spcPct val="90000"/>
              </a:lnSpc>
              <a:buFont typeface="+mj-lt"/>
              <a:buAutoNum type="arabicPeriod"/>
            </a:pPr>
            <a:r>
              <a:rPr lang="en-US" sz="1100" b="1" dirty="0" smtClean="0"/>
              <a:t>Patients may request that their PHI not be disclosed in a certain manner, even if it is permitted under HIPAA</a:t>
            </a:r>
          </a:p>
          <a:p>
            <a:pPr marL="685800" lvl="1" indent="-228600">
              <a:lnSpc>
                <a:spcPct val="90000"/>
              </a:lnSpc>
              <a:buFont typeface="+mj-lt"/>
              <a:buAutoNum type="arabicPeriod"/>
            </a:pPr>
            <a:r>
              <a:rPr lang="en-US" sz="1100" dirty="0" smtClean="0"/>
              <a:t>Common requests include no disclosure for fundraising purposes (institutions are otherwise permitted to use minimal PHI for fundraising purposes), no disclosure to certain government agencies, or certain family members</a:t>
            </a:r>
          </a:p>
          <a:p>
            <a:pPr marL="685800" lvl="1" indent="-228600">
              <a:lnSpc>
                <a:spcPct val="90000"/>
              </a:lnSpc>
              <a:buFont typeface="+mj-lt"/>
              <a:buAutoNum type="arabicPeriod"/>
            </a:pPr>
            <a:r>
              <a:rPr lang="en-US" sz="1100" dirty="0" smtClean="0"/>
              <a:t>Requests must be made in writing using ECU’s Request for Restriction on the Use and Disclosure of PHI Form</a:t>
            </a:r>
          </a:p>
          <a:p>
            <a:pPr marL="685800" lvl="1" indent="-228600">
              <a:lnSpc>
                <a:spcPct val="90000"/>
              </a:lnSpc>
              <a:buFont typeface="+mj-lt"/>
              <a:buAutoNum type="arabicPeriod"/>
            </a:pPr>
            <a:r>
              <a:rPr lang="en-US" sz="1100" dirty="0" smtClean="0"/>
              <a:t>ECU may accept or decline request</a:t>
            </a:r>
          </a:p>
          <a:p>
            <a:pPr marL="685800" lvl="1" indent="-228600">
              <a:lnSpc>
                <a:spcPct val="90000"/>
              </a:lnSpc>
              <a:buFont typeface="+mj-lt"/>
              <a:buAutoNum type="arabicPeriod"/>
            </a:pPr>
            <a:endParaRPr lang="en-US" sz="1100" dirty="0" smtClean="0"/>
          </a:p>
          <a:p>
            <a:pPr marL="228600" lvl="0" indent="-228600">
              <a:buFont typeface="+mj-lt"/>
              <a:buAutoNum type="arabicPeriod"/>
            </a:pPr>
            <a:r>
              <a:rPr lang="en-US" sz="1100" b="1" dirty="0" smtClean="0"/>
              <a:t>Patients may request a correction to the medical record</a:t>
            </a:r>
          </a:p>
          <a:p>
            <a:pPr marL="685800" lvl="1" indent="-228600">
              <a:buFont typeface="+mj-lt"/>
              <a:buAutoNum type="arabicPeriod"/>
            </a:pPr>
            <a:r>
              <a:rPr lang="en-US" sz="1100" dirty="0" smtClean="0"/>
              <a:t>Provider is not required to amend; however, must notify patient regarding decision</a:t>
            </a:r>
          </a:p>
          <a:p>
            <a:pPr marL="685800" lvl="1" indent="-228600">
              <a:buFont typeface="+mj-lt"/>
              <a:buAutoNum type="arabicPeriod"/>
            </a:pPr>
            <a:r>
              <a:rPr lang="en-US" sz="1100" dirty="0" smtClean="0"/>
              <a:t>Typically happens with sensitive types of conditions:  Obesity, mental illness conditions, etc.</a:t>
            </a:r>
          </a:p>
          <a:p>
            <a:pPr lvl="1">
              <a:lnSpc>
                <a:spcPct val="90000"/>
              </a:lnSpc>
            </a:pPr>
            <a:endParaRPr lang="en-US" sz="1100" dirty="0" smtClean="0"/>
          </a:p>
          <a:p>
            <a:pPr lvl="1"/>
            <a:endParaRPr lang="en-US" sz="1100" dirty="0" smtClean="0"/>
          </a:p>
          <a:p>
            <a:pPr lvl="1"/>
            <a:endParaRPr lang="en-US" sz="1100" dirty="0" smtClean="0"/>
          </a:p>
          <a:p>
            <a:pPr lvl="1"/>
            <a:endParaRPr lang="en-US" sz="1100" dirty="0"/>
          </a:p>
        </p:txBody>
      </p:sp>
      <p:sp>
        <p:nvSpPr>
          <p:cNvPr id="4" name="Slide Number Placeholder 3"/>
          <p:cNvSpPr>
            <a:spLocks noGrp="1"/>
          </p:cNvSpPr>
          <p:nvPr>
            <p:ph type="sldNum" sz="quarter" idx="10"/>
          </p:nvPr>
        </p:nvSpPr>
        <p:spPr/>
        <p:txBody>
          <a:bodyPr/>
          <a:lstStyle/>
          <a:p>
            <a:fld id="{0663DFC2-FD5D-4486-8818-15D968A269DF}" type="slidenum">
              <a:rPr lang="en-US" smtClean="0"/>
              <a:pPr/>
              <a:t>5</a:t>
            </a:fld>
            <a:endParaRPr lang="en-US" dirty="0"/>
          </a:p>
        </p:txBody>
      </p:sp>
    </p:spTree>
    <p:extLst>
      <p:ext uri="{BB962C8B-B14F-4D97-AF65-F5344CB8AC3E}">
        <p14:creationId xmlns:p14="http://schemas.microsoft.com/office/powerpoint/2010/main" val="36976677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Provide examples of </a:t>
            </a:r>
          </a:p>
          <a:p>
            <a:r>
              <a:rPr lang="en-US" dirty="0" smtClean="0"/>
              <a:t>Treatment – discussing</a:t>
            </a:r>
            <a:r>
              <a:rPr lang="en-US" baseline="0" dirty="0" smtClean="0"/>
              <a:t> with other providers, lab testing, radiology imaging</a:t>
            </a:r>
          </a:p>
          <a:p>
            <a:r>
              <a:rPr lang="en-US" baseline="0" dirty="0" smtClean="0"/>
              <a:t>Payment – to submit a claim to your insurance company</a:t>
            </a:r>
          </a:p>
          <a:p>
            <a:r>
              <a:rPr lang="en-US" baseline="0" dirty="0" smtClean="0"/>
              <a:t>Healthcare Operations – Quality, compliance</a:t>
            </a:r>
            <a:endParaRPr lang="en-US" dirty="0"/>
          </a:p>
        </p:txBody>
      </p:sp>
      <p:sp>
        <p:nvSpPr>
          <p:cNvPr id="4" name="Slide Number Placeholder 3"/>
          <p:cNvSpPr>
            <a:spLocks noGrp="1"/>
          </p:cNvSpPr>
          <p:nvPr>
            <p:ph type="sldNum" sz="quarter" idx="10"/>
          </p:nvPr>
        </p:nvSpPr>
        <p:spPr/>
        <p:txBody>
          <a:bodyPr/>
          <a:lstStyle/>
          <a:p>
            <a:fld id="{0663DFC2-FD5D-4486-8818-15D968A269DF}" type="slidenum">
              <a:rPr lang="en-US" smtClean="0"/>
              <a:pPr/>
              <a:t>6</a:t>
            </a:fld>
            <a:endParaRPr lang="en-US" dirty="0"/>
          </a:p>
        </p:txBody>
      </p:sp>
    </p:spTree>
    <p:extLst>
      <p:ext uri="{BB962C8B-B14F-4D97-AF65-F5344CB8AC3E}">
        <p14:creationId xmlns:p14="http://schemas.microsoft.com/office/powerpoint/2010/main" val="27760444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Keep documents containing PHI secure when not in use</a:t>
            </a:r>
          </a:p>
          <a:p>
            <a:r>
              <a:rPr lang="en-US" dirty="0" smtClean="0"/>
              <a:t>Place written materials in secure areas that are not in view or easily accessed by unauthorized persons</a:t>
            </a:r>
          </a:p>
          <a:p>
            <a:r>
              <a:rPr lang="en-US" dirty="0" smtClean="0"/>
              <a:t>Do not leave materials containing PHI on desks or counters, in conference rooms, in restrooms, on printers, etc.</a:t>
            </a:r>
          </a:p>
          <a:p>
            <a:endParaRPr lang="en-US" dirty="0"/>
          </a:p>
        </p:txBody>
      </p:sp>
      <p:sp>
        <p:nvSpPr>
          <p:cNvPr id="4" name="Slide Number Placeholder 3"/>
          <p:cNvSpPr>
            <a:spLocks noGrp="1"/>
          </p:cNvSpPr>
          <p:nvPr>
            <p:ph type="sldNum" sz="quarter" idx="10"/>
          </p:nvPr>
        </p:nvSpPr>
        <p:spPr/>
        <p:txBody>
          <a:bodyPr/>
          <a:lstStyle/>
          <a:p>
            <a:fld id="{0663DFC2-FD5D-4486-8818-15D968A269DF}" type="slidenum">
              <a:rPr lang="en-US" smtClean="0"/>
              <a:pPr/>
              <a:t>9</a:t>
            </a:fld>
            <a:endParaRPr lang="en-US" dirty="0"/>
          </a:p>
        </p:txBody>
      </p:sp>
    </p:spTree>
    <p:extLst>
      <p:ext uri="{BB962C8B-B14F-4D97-AF65-F5344CB8AC3E}">
        <p14:creationId xmlns:p14="http://schemas.microsoft.com/office/powerpoint/2010/main" val="38522187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you ask, how does Protenus know</a:t>
            </a:r>
            <a:r>
              <a:rPr lang="en-US" baseline="0" dirty="0" smtClean="0"/>
              <a:t> – it compares addresses, emergency contact, employee addresses, etc. to identify what might be a potential inappropriate access.  It will not flag the record, if you are part of the care team.</a:t>
            </a:r>
          </a:p>
          <a:p>
            <a:endParaRPr lang="en-US" dirty="0"/>
          </a:p>
        </p:txBody>
      </p:sp>
      <p:sp>
        <p:nvSpPr>
          <p:cNvPr id="4" name="Slide Number Placeholder 3"/>
          <p:cNvSpPr>
            <a:spLocks noGrp="1"/>
          </p:cNvSpPr>
          <p:nvPr>
            <p:ph type="sldNum" sz="quarter" idx="10"/>
          </p:nvPr>
        </p:nvSpPr>
        <p:spPr/>
        <p:txBody>
          <a:bodyPr/>
          <a:lstStyle/>
          <a:p>
            <a:fld id="{0663DFC2-FD5D-4486-8818-15D968A269DF}" type="slidenum">
              <a:rPr lang="en-US" smtClean="0"/>
              <a:pPr/>
              <a:t>13</a:t>
            </a:fld>
            <a:endParaRPr lang="en-US" dirty="0"/>
          </a:p>
        </p:txBody>
      </p:sp>
    </p:spTree>
    <p:extLst>
      <p:ext uri="{BB962C8B-B14F-4D97-AF65-F5344CB8AC3E}">
        <p14:creationId xmlns:p14="http://schemas.microsoft.com/office/powerpoint/2010/main" val="3318195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general, the amount and types of PHI used or disclosed is restricted to the minimum amount of PHI necessary to satisfy the request.</a:t>
            </a:r>
          </a:p>
          <a:p>
            <a:endParaRPr lang="en-US" dirty="0" smtClean="0"/>
          </a:p>
          <a:p>
            <a:r>
              <a:rPr lang="en-US" dirty="0" smtClean="0"/>
              <a:t>“Reasonable efforts” must be taken not to disclose more than the minimum amount of PHI necessary to accomplish the intended purpose.</a:t>
            </a:r>
          </a:p>
          <a:p>
            <a:endParaRPr lang="en-US" dirty="0" smtClean="0"/>
          </a:p>
          <a:p>
            <a:r>
              <a:rPr lang="en-US" dirty="0" smtClean="0"/>
              <a:t>Does not apply in disclosures for treatment purposes to other providers or for release of PHI to patient pursuant to their own authorization.</a:t>
            </a:r>
          </a:p>
          <a:p>
            <a:endParaRPr lang="en-US" dirty="0" smtClean="0"/>
          </a:p>
          <a:p>
            <a:pPr marL="635742" lvl="1" indent="-284709">
              <a:buClr>
                <a:srgbClr val="7030A0"/>
              </a:buClr>
            </a:pPr>
            <a:r>
              <a:rPr lang="en-US" sz="2400" dirty="0" smtClean="0"/>
              <a:t>Reasonable questions include certain personal information regarding patient, such as DOB, maiden name, etc. </a:t>
            </a:r>
          </a:p>
          <a:p>
            <a:pPr marL="351033" lvl="1">
              <a:buClr>
                <a:srgbClr val="7030A0"/>
              </a:buClr>
            </a:pPr>
            <a:r>
              <a:rPr lang="en-US" sz="2400" i="1" dirty="0" smtClean="0"/>
              <a:t>    (not information such as telephone number, address, etc.)</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0663DFC2-FD5D-4486-8818-15D968A269DF}" type="slidenum">
              <a:rPr lang="en-US" smtClean="0"/>
              <a:pPr/>
              <a:t>17</a:t>
            </a:fld>
            <a:endParaRPr lang="en-US" dirty="0"/>
          </a:p>
        </p:txBody>
      </p:sp>
    </p:spTree>
    <p:extLst>
      <p:ext uri="{BB962C8B-B14F-4D97-AF65-F5344CB8AC3E}">
        <p14:creationId xmlns:p14="http://schemas.microsoft.com/office/powerpoint/2010/main" val="8090085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lvl="1">
              <a:spcBef>
                <a:spcPts val="0"/>
              </a:spcBef>
              <a:spcAft>
                <a:spcPts val="0"/>
              </a:spcAft>
            </a:pPr>
            <a:r>
              <a:rPr lang="en-US" sz="2400" b="1" dirty="0" smtClean="0">
                <a:solidFill>
                  <a:schemeClr val="tx1"/>
                </a:solidFill>
              </a:rPr>
              <a:t>Civil</a:t>
            </a:r>
          </a:p>
          <a:p>
            <a:pPr lvl="2">
              <a:spcBef>
                <a:spcPts val="0"/>
              </a:spcBef>
              <a:spcAft>
                <a:spcPts val="0"/>
              </a:spcAft>
            </a:pPr>
            <a:r>
              <a:rPr lang="en-US" sz="2200" dirty="0" smtClean="0">
                <a:solidFill>
                  <a:schemeClr val="tx1"/>
                </a:solidFill>
              </a:rPr>
              <a:t>The penalty for healthcare organizations is based on the extent to which the entity was aware that HIPAA Rules were violated.</a:t>
            </a:r>
          </a:p>
          <a:p>
            <a:pPr lvl="1">
              <a:spcBef>
                <a:spcPts val="0"/>
              </a:spcBef>
              <a:spcAft>
                <a:spcPts val="0"/>
              </a:spcAft>
            </a:pPr>
            <a:r>
              <a:rPr lang="en-US" sz="2400" b="1" dirty="0" smtClean="0">
                <a:solidFill>
                  <a:schemeClr val="tx1"/>
                </a:solidFill>
              </a:rPr>
              <a:t>Criminal</a:t>
            </a:r>
            <a:endParaRPr lang="en-US" sz="2400" dirty="0" smtClean="0">
              <a:solidFill>
                <a:schemeClr val="tx1"/>
              </a:solidFill>
            </a:endParaRPr>
          </a:p>
          <a:p>
            <a:pPr lvl="2">
              <a:spcBef>
                <a:spcPts val="0"/>
              </a:spcBef>
              <a:spcAft>
                <a:spcPts val="0"/>
              </a:spcAft>
            </a:pPr>
            <a:r>
              <a:rPr lang="en-US" sz="2200" dirty="0" smtClean="0">
                <a:solidFill>
                  <a:schemeClr val="tx1"/>
                </a:solidFill>
              </a:rPr>
              <a:t>Criminal penalties apply if employees or other individuals obtain or disclose PHI from covered entity without authorization</a:t>
            </a:r>
          </a:p>
          <a:p>
            <a:pPr lvl="2">
              <a:spcBef>
                <a:spcPts val="0"/>
              </a:spcBef>
              <a:spcAft>
                <a:spcPts val="0"/>
              </a:spcAft>
            </a:pPr>
            <a:r>
              <a:rPr lang="en-US" sz="2200" dirty="0" smtClean="0">
                <a:solidFill>
                  <a:schemeClr val="tx1"/>
                </a:solidFill>
              </a:rPr>
              <a:t>Penalties can range from fines to prison time depending upon the nature of the allegation</a:t>
            </a:r>
          </a:p>
          <a:p>
            <a:endParaRPr lang="en-US" dirty="0"/>
          </a:p>
        </p:txBody>
      </p:sp>
      <p:sp>
        <p:nvSpPr>
          <p:cNvPr id="4" name="Slide Number Placeholder 3"/>
          <p:cNvSpPr>
            <a:spLocks noGrp="1"/>
          </p:cNvSpPr>
          <p:nvPr>
            <p:ph type="sldNum" sz="quarter" idx="10"/>
          </p:nvPr>
        </p:nvSpPr>
        <p:spPr/>
        <p:txBody>
          <a:bodyPr/>
          <a:lstStyle/>
          <a:p>
            <a:fld id="{0663DFC2-FD5D-4486-8818-15D968A269DF}" type="slidenum">
              <a:rPr lang="en-US" smtClean="0"/>
              <a:pPr/>
              <a:t>22</a:t>
            </a:fld>
            <a:endParaRPr lang="en-US" dirty="0"/>
          </a:p>
        </p:txBody>
      </p:sp>
    </p:spTree>
    <p:extLst>
      <p:ext uri="{BB962C8B-B14F-4D97-AF65-F5344CB8AC3E}">
        <p14:creationId xmlns:p14="http://schemas.microsoft.com/office/powerpoint/2010/main" val="204864770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5EEB561-4EF3-3D4C-90F0-BE8BC2E43882}"/>
              </a:ext>
            </a:extLst>
          </p:cNvPr>
          <p:cNvSpPr/>
          <p:nvPr userDrawn="1"/>
        </p:nvSpPr>
        <p:spPr>
          <a:xfrm>
            <a:off x="0" y="-1"/>
            <a:ext cx="12192000" cy="6858001"/>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Arial" panose="020B0604020202020204" pitchFamily="34" charset="0"/>
            </a:endParaRPr>
          </a:p>
        </p:txBody>
      </p:sp>
      <p:grpSp>
        <p:nvGrpSpPr>
          <p:cNvPr id="7" name="Group 6">
            <a:extLst>
              <a:ext uri="{FF2B5EF4-FFF2-40B4-BE49-F238E27FC236}">
                <a16:creationId xmlns:a16="http://schemas.microsoft.com/office/drawing/2014/main" id="{887B8B09-BEC3-8443-AB6F-E5230513B9BC}"/>
              </a:ext>
            </a:extLst>
          </p:cNvPr>
          <p:cNvGrpSpPr/>
          <p:nvPr userDrawn="1"/>
        </p:nvGrpSpPr>
        <p:grpSpPr>
          <a:xfrm>
            <a:off x="2438400" y="2438400"/>
            <a:ext cx="9753601" cy="3834197"/>
            <a:chOff x="2438400" y="2438400"/>
            <a:chExt cx="9753601" cy="3834197"/>
          </a:xfrm>
        </p:grpSpPr>
        <p:grpSp>
          <p:nvGrpSpPr>
            <p:cNvPr id="8" name="Group 7">
              <a:extLst>
                <a:ext uri="{FF2B5EF4-FFF2-40B4-BE49-F238E27FC236}">
                  <a16:creationId xmlns:a16="http://schemas.microsoft.com/office/drawing/2014/main" id="{9119ED26-D977-C846-BFBC-2C29782FCF84}"/>
                </a:ext>
              </a:extLst>
            </p:cNvPr>
            <p:cNvGrpSpPr/>
            <p:nvPr userDrawn="1"/>
          </p:nvGrpSpPr>
          <p:grpSpPr>
            <a:xfrm rot="10800000">
              <a:off x="2438400" y="2438400"/>
              <a:ext cx="9753601" cy="3467100"/>
              <a:chOff x="7482044" y="-2"/>
              <a:chExt cx="3224056" cy="1146051"/>
            </a:xfrm>
            <a:solidFill>
              <a:schemeClr val="accent3"/>
            </a:solidFill>
          </p:grpSpPr>
          <p:sp>
            <p:nvSpPr>
              <p:cNvPr id="13" name="Rectangle 12">
                <a:extLst>
                  <a:ext uri="{FF2B5EF4-FFF2-40B4-BE49-F238E27FC236}">
                    <a16:creationId xmlns:a16="http://schemas.microsoft.com/office/drawing/2014/main" id="{25311B27-644E-464B-B377-3693305979EF}"/>
                  </a:ext>
                </a:extLst>
              </p:cNvPr>
              <p:cNvSpPr/>
              <p:nvPr userDrawn="1"/>
            </p:nvSpPr>
            <p:spPr>
              <a:xfrm>
                <a:off x="7482044" y="0"/>
                <a:ext cx="2601756" cy="114604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Arial" panose="020B0604020202020204" pitchFamily="34" charset="0"/>
                </a:endParaRPr>
              </a:p>
            </p:txBody>
          </p:sp>
          <p:sp>
            <p:nvSpPr>
              <p:cNvPr id="14" name="Oval 13">
                <a:extLst>
                  <a:ext uri="{FF2B5EF4-FFF2-40B4-BE49-F238E27FC236}">
                    <a16:creationId xmlns:a16="http://schemas.microsoft.com/office/drawing/2014/main" id="{42860A35-C102-864E-B243-29725C5E10DB}"/>
                  </a:ext>
                </a:extLst>
              </p:cNvPr>
              <p:cNvSpPr/>
              <p:nvPr userDrawn="1"/>
            </p:nvSpPr>
            <p:spPr>
              <a:xfrm>
                <a:off x="9461500" y="-2"/>
                <a:ext cx="1244600" cy="11460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b="0" i="0" dirty="0">
                  <a:latin typeface="Arial" panose="020B0604020202020204" pitchFamily="34" charset="0"/>
                </a:endParaRPr>
              </a:p>
            </p:txBody>
          </p:sp>
        </p:grpSp>
        <p:grpSp>
          <p:nvGrpSpPr>
            <p:cNvPr id="9" name="Group 8">
              <a:extLst>
                <a:ext uri="{FF2B5EF4-FFF2-40B4-BE49-F238E27FC236}">
                  <a16:creationId xmlns:a16="http://schemas.microsoft.com/office/drawing/2014/main" id="{688DC35F-4929-DF4E-8C5A-ED9C8B4CDCFF}"/>
                </a:ext>
              </a:extLst>
            </p:cNvPr>
            <p:cNvGrpSpPr/>
            <p:nvPr userDrawn="1"/>
          </p:nvGrpSpPr>
          <p:grpSpPr>
            <a:xfrm rot="10800000" flipV="1">
              <a:off x="4800600" y="6096000"/>
              <a:ext cx="7391399" cy="176597"/>
              <a:chOff x="-37214231" y="-2"/>
              <a:chExt cx="47920331" cy="1146059"/>
            </a:xfrm>
            <a:solidFill>
              <a:schemeClr val="accent1"/>
            </a:solidFill>
          </p:grpSpPr>
          <p:sp>
            <p:nvSpPr>
              <p:cNvPr id="10" name="Rectangle 9">
                <a:extLst>
                  <a:ext uri="{FF2B5EF4-FFF2-40B4-BE49-F238E27FC236}">
                    <a16:creationId xmlns:a16="http://schemas.microsoft.com/office/drawing/2014/main" id="{19B2012D-2ECA-7844-9391-0A02F39B7D4E}"/>
                  </a:ext>
                </a:extLst>
              </p:cNvPr>
              <p:cNvSpPr/>
              <p:nvPr userDrawn="1"/>
            </p:nvSpPr>
            <p:spPr>
              <a:xfrm>
                <a:off x="-37214231" y="-2"/>
                <a:ext cx="47298042" cy="114605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solidFill>
                    <a:schemeClr val="accent1"/>
                  </a:solidFill>
                  <a:latin typeface="Arial" panose="020B0604020202020204" pitchFamily="34" charset="0"/>
                </a:endParaRPr>
              </a:p>
            </p:txBody>
          </p:sp>
          <p:sp>
            <p:nvSpPr>
              <p:cNvPr id="12" name="Oval 11">
                <a:extLst>
                  <a:ext uri="{FF2B5EF4-FFF2-40B4-BE49-F238E27FC236}">
                    <a16:creationId xmlns:a16="http://schemas.microsoft.com/office/drawing/2014/main" id="{688AF738-92DA-6A43-B762-4DED5F24564E}"/>
                  </a:ext>
                </a:extLst>
              </p:cNvPr>
              <p:cNvSpPr/>
              <p:nvPr userDrawn="1"/>
            </p:nvSpPr>
            <p:spPr>
              <a:xfrm>
                <a:off x="9461500" y="-2"/>
                <a:ext cx="1244600" cy="11460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b="0" i="0" dirty="0">
                  <a:solidFill>
                    <a:schemeClr val="accent1"/>
                  </a:solidFill>
                  <a:latin typeface="Arial" panose="020B0604020202020204" pitchFamily="34" charset="0"/>
                </a:endParaRPr>
              </a:p>
            </p:txBody>
          </p:sp>
        </p:grpSp>
      </p:grpSp>
      <p:sp>
        <p:nvSpPr>
          <p:cNvPr id="15" name="Title 1">
            <a:extLst>
              <a:ext uri="{FF2B5EF4-FFF2-40B4-BE49-F238E27FC236}">
                <a16:creationId xmlns:a16="http://schemas.microsoft.com/office/drawing/2014/main" id="{B41C70FA-4EA3-224E-90EB-595ADF1387B7}"/>
              </a:ext>
            </a:extLst>
          </p:cNvPr>
          <p:cNvSpPr>
            <a:spLocks noGrp="1"/>
          </p:cNvSpPr>
          <p:nvPr>
            <p:ph type="ctrTitle" hasCustomPrompt="1"/>
          </p:nvPr>
        </p:nvSpPr>
        <p:spPr>
          <a:xfrm>
            <a:off x="3789413" y="2819400"/>
            <a:ext cx="7721600" cy="2057400"/>
          </a:xfrm>
          <a:prstGeom prst="rect">
            <a:avLst/>
          </a:prstGeom>
        </p:spPr>
        <p:txBody>
          <a:bodyPr>
            <a:normAutofit/>
          </a:bodyPr>
          <a:lstStyle>
            <a:lvl1pPr algn="l">
              <a:defRPr sz="5400">
                <a:solidFill>
                  <a:schemeClr val="bg1"/>
                </a:solidFill>
              </a:defRPr>
            </a:lvl1pPr>
          </a:lstStyle>
          <a:p>
            <a:r>
              <a:rPr lang="en-US" dirty="0"/>
              <a:t>Click to add </a:t>
            </a:r>
            <a:br>
              <a:rPr lang="en-US" dirty="0"/>
            </a:br>
            <a:r>
              <a:rPr lang="en-US" dirty="0"/>
              <a:t>a Master Title</a:t>
            </a:r>
          </a:p>
        </p:txBody>
      </p:sp>
      <p:sp>
        <p:nvSpPr>
          <p:cNvPr id="16" name="Subtitle 2">
            <a:extLst>
              <a:ext uri="{FF2B5EF4-FFF2-40B4-BE49-F238E27FC236}">
                <a16:creationId xmlns:a16="http://schemas.microsoft.com/office/drawing/2014/main" id="{81236D8D-349F-7846-A789-B6FD219BCE1E}"/>
              </a:ext>
            </a:extLst>
          </p:cNvPr>
          <p:cNvSpPr>
            <a:spLocks noGrp="1"/>
          </p:cNvSpPr>
          <p:nvPr>
            <p:ph type="subTitle" idx="1"/>
          </p:nvPr>
        </p:nvSpPr>
        <p:spPr>
          <a:xfrm>
            <a:off x="3789413" y="4876800"/>
            <a:ext cx="7721600" cy="609600"/>
          </a:xfrm>
        </p:spPr>
        <p:txBody>
          <a:bodyPr/>
          <a:lstStyle>
            <a:lvl1pPr marL="0" indent="0" algn="l">
              <a:buNone/>
              <a:defRPr sz="2000" b="0">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a:t>
            </a:r>
          </a:p>
        </p:txBody>
      </p:sp>
      <p:pic>
        <p:nvPicPr>
          <p:cNvPr id="18" name="Picture 17">
            <a:extLst>
              <a:ext uri="{FF2B5EF4-FFF2-40B4-BE49-F238E27FC236}">
                <a16:creationId xmlns:a16="http://schemas.microsoft.com/office/drawing/2014/main" id="{32940487-CAB4-1044-90EE-91D00E38573E}"/>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457199" y="762000"/>
            <a:ext cx="3066144" cy="99060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White">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B959148-0D28-D146-A408-BB876C5A9B59}"/>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Calibri" panose="020F0502020204030204" pitchFamily="34" charset="0"/>
            </a:endParaRPr>
          </a:p>
        </p:txBody>
      </p:sp>
    </p:spTree>
    <p:extLst>
      <p:ext uri="{BB962C8B-B14F-4D97-AF65-F5344CB8AC3E}">
        <p14:creationId xmlns:p14="http://schemas.microsoft.com/office/powerpoint/2010/main" val="12335956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ECU Purple">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B959148-0D28-D146-A408-BB876C5A9B59}"/>
              </a:ext>
            </a:extLst>
          </p:cNvPr>
          <p:cNvSpPr/>
          <p:nvPr userDrawn="1"/>
        </p:nvSpPr>
        <p:spPr>
          <a:xfrm>
            <a:off x="0" y="0"/>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Calibri" panose="020F0502020204030204" pitchFamily="34" charset="0"/>
            </a:endParaRPr>
          </a:p>
        </p:txBody>
      </p:sp>
    </p:spTree>
    <p:extLst>
      <p:ext uri="{BB962C8B-B14F-4D97-AF65-F5344CB8AC3E}">
        <p14:creationId xmlns:p14="http://schemas.microsoft.com/office/powerpoint/2010/main" val="42506810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Secondary Purple">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B959148-0D28-D146-A408-BB876C5A9B59}"/>
              </a:ext>
            </a:extLst>
          </p:cNvPr>
          <p:cNvSpPr/>
          <p:nvPr userDrawn="1"/>
        </p:nvSpPr>
        <p:spPr>
          <a:xfrm>
            <a:off x="0" y="0"/>
            <a:ext cx="1219200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Calibri" panose="020F0502020204030204" pitchFamily="34" charset="0"/>
            </a:endParaRPr>
          </a:p>
        </p:txBody>
      </p:sp>
    </p:spTree>
    <p:extLst>
      <p:ext uri="{BB962C8B-B14F-4D97-AF65-F5344CB8AC3E}">
        <p14:creationId xmlns:p14="http://schemas.microsoft.com/office/powerpoint/2010/main" val="39452803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Off-White">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B959148-0D28-D146-A408-BB876C5A9B59}"/>
              </a:ext>
            </a:extLst>
          </p:cNvPr>
          <p:cNvSpPr/>
          <p:nvPr userDrawn="1"/>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Calibri" panose="020F0502020204030204" pitchFamily="34" charset="0"/>
            </a:endParaRPr>
          </a:p>
        </p:txBody>
      </p:sp>
    </p:spTree>
    <p:extLst>
      <p:ext uri="{BB962C8B-B14F-4D97-AF65-F5344CB8AC3E}">
        <p14:creationId xmlns:p14="http://schemas.microsoft.com/office/powerpoint/2010/main" val="2613205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E1E8378-72D4-9042-A1E2-1EF8766E1906}"/>
              </a:ext>
            </a:extLst>
          </p:cNvPr>
          <p:cNvSpPr/>
          <p:nvPr userDrawn="1"/>
        </p:nvSpPr>
        <p:spPr>
          <a:xfrm>
            <a:off x="0" y="0"/>
            <a:ext cx="12192000" cy="685800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solidFill>
                <a:schemeClr val="tx2"/>
              </a:solidFill>
              <a:latin typeface="Arial" panose="020B0604020202020204" pitchFamily="34" charset="0"/>
            </a:endParaRPr>
          </a:p>
        </p:txBody>
      </p:sp>
      <p:grpSp>
        <p:nvGrpSpPr>
          <p:cNvPr id="5" name="Group 4">
            <a:extLst>
              <a:ext uri="{FF2B5EF4-FFF2-40B4-BE49-F238E27FC236}">
                <a16:creationId xmlns:a16="http://schemas.microsoft.com/office/drawing/2014/main" id="{94C3C335-6BD7-6345-A52F-7C2BA340248F}"/>
              </a:ext>
            </a:extLst>
          </p:cNvPr>
          <p:cNvGrpSpPr/>
          <p:nvPr userDrawn="1"/>
        </p:nvGrpSpPr>
        <p:grpSpPr>
          <a:xfrm>
            <a:off x="457199" y="2133600"/>
            <a:ext cx="11734800" cy="2438402"/>
            <a:chOff x="2438399" y="2438397"/>
            <a:chExt cx="18452074" cy="3834200"/>
          </a:xfrm>
          <a:solidFill>
            <a:schemeClr val="tx2"/>
          </a:solidFill>
        </p:grpSpPr>
        <p:grpSp>
          <p:nvGrpSpPr>
            <p:cNvPr id="6" name="Group 5">
              <a:extLst>
                <a:ext uri="{FF2B5EF4-FFF2-40B4-BE49-F238E27FC236}">
                  <a16:creationId xmlns:a16="http://schemas.microsoft.com/office/drawing/2014/main" id="{349EBFE4-D538-EE44-91A3-3BC35FF32987}"/>
                </a:ext>
              </a:extLst>
            </p:cNvPr>
            <p:cNvGrpSpPr/>
            <p:nvPr userDrawn="1"/>
          </p:nvGrpSpPr>
          <p:grpSpPr>
            <a:xfrm rot="10800000">
              <a:off x="2438399" y="2438397"/>
              <a:ext cx="18452074" cy="3467103"/>
              <a:chOff x="4606761" y="-2"/>
              <a:chExt cx="6099339" cy="1146052"/>
            </a:xfrm>
            <a:grpFill/>
          </p:grpSpPr>
          <p:sp>
            <p:nvSpPr>
              <p:cNvPr id="10" name="Rectangle 9">
                <a:extLst>
                  <a:ext uri="{FF2B5EF4-FFF2-40B4-BE49-F238E27FC236}">
                    <a16:creationId xmlns:a16="http://schemas.microsoft.com/office/drawing/2014/main" id="{1042F495-D1F2-B84C-ADA5-FE1EE16AC3F3}"/>
                  </a:ext>
                </a:extLst>
              </p:cNvPr>
              <p:cNvSpPr/>
              <p:nvPr userDrawn="1"/>
            </p:nvSpPr>
            <p:spPr>
              <a:xfrm>
                <a:off x="4606761" y="1"/>
                <a:ext cx="5477039" cy="114604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Arial" panose="020B0604020202020204" pitchFamily="34" charset="0"/>
                </a:endParaRPr>
              </a:p>
            </p:txBody>
          </p:sp>
          <p:sp>
            <p:nvSpPr>
              <p:cNvPr id="11" name="Oval 10">
                <a:extLst>
                  <a:ext uri="{FF2B5EF4-FFF2-40B4-BE49-F238E27FC236}">
                    <a16:creationId xmlns:a16="http://schemas.microsoft.com/office/drawing/2014/main" id="{3EABE9D9-C448-004E-A702-00B159165C20}"/>
                  </a:ext>
                </a:extLst>
              </p:cNvPr>
              <p:cNvSpPr/>
              <p:nvPr userDrawn="1"/>
            </p:nvSpPr>
            <p:spPr>
              <a:xfrm>
                <a:off x="9461500" y="-2"/>
                <a:ext cx="1244600" cy="1146049"/>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b="0" i="0" dirty="0">
                  <a:latin typeface="Arial" panose="020B0604020202020204" pitchFamily="34" charset="0"/>
                </a:endParaRPr>
              </a:p>
            </p:txBody>
          </p:sp>
        </p:grpSp>
        <p:grpSp>
          <p:nvGrpSpPr>
            <p:cNvPr id="7" name="Group 6">
              <a:extLst>
                <a:ext uri="{FF2B5EF4-FFF2-40B4-BE49-F238E27FC236}">
                  <a16:creationId xmlns:a16="http://schemas.microsoft.com/office/drawing/2014/main" id="{2703C484-6248-8E4A-B5DF-DEA883D96DD7}"/>
                </a:ext>
              </a:extLst>
            </p:cNvPr>
            <p:cNvGrpSpPr/>
            <p:nvPr userDrawn="1"/>
          </p:nvGrpSpPr>
          <p:grpSpPr>
            <a:xfrm rot="10800000" flipV="1">
              <a:off x="4800600" y="6095991"/>
              <a:ext cx="16089872" cy="176606"/>
              <a:chOff x="-93608655" y="-63"/>
              <a:chExt cx="104314755" cy="1146120"/>
            </a:xfrm>
            <a:grpFill/>
          </p:grpSpPr>
          <p:sp>
            <p:nvSpPr>
              <p:cNvPr id="8" name="Rectangle 7">
                <a:extLst>
                  <a:ext uri="{FF2B5EF4-FFF2-40B4-BE49-F238E27FC236}">
                    <a16:creationId xmlns:a16="http://schemas.microsoft.com/office/drawing/2014/main" id="{728AB2F1-7E60-8344-8709-5ED59D5FF87D}"/>
                  </a:ext>
                </a:extLst>
              </p:cNvPr>
              <p:cNvSpPr/>
              <p:nvPr userDrawn="1"/>
            </p:nvSpPr>
            <p:spPr>
              <a:xfrm>
                <a:off x="-93608655" y="-2"/>
                <a:ext cx="103692467" cy="114605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solidFill>
                    <a:schemeClr val="accent1"/>
                  </a:solidFill>
                  <a:latin typeface="Arial" panose="020B0604020202020204" pitchFamily="34" charset="0"/>
                </a:endParaRPr>
              </a:p>
            </p:txBody>
          </p:sp>
          <p:sp>
            <p:nvSpPr>
              <p:cNvPr id="9" name="Oval 8">
                <a:extLst>
                  <a:ext uri="{FF2B5EF4-FFF2-40B4-BE49-F238E27FC236}">
                    <a16:creationId xmlns:a16="http://schemas.microsoft.com/office/drawing/2014/main" id="{86FA7357-37F7-314E-8FF5-68D43704B2A0}"/>
                  </a:ext>
                </a:extLst>
              </p:cNvPr>
              <p:cNvSpPr/>
              <p:nvPr userDrawn="1"/>
            </p:nvSpPr>
            <p:spPr>
              <a:xfrm>
                <a:off x="9461504" y="-63"/>
                <a:ext cx="1244596" cy="11461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b="0" i="0" dirty="0">
                  <a:solidFill>
                    <a:schemeClr val="accent1"/>
                  </a:solidFill>
                  <a:latin typeface="Arial" panose="020B0604020202020204" pitchFamily="34" charset="0"/>
                </a:endParaRPr>
              </a:p>
            </p:txBody>
          </p:sp>
        </p:grpSp>
      </p:grpSp>
      <p:sp>
        <p:nvSpPr>
          <p:cNvPr id="13" name="Title 1">
            <a:extLst>
              <a:ext uri="{FF2B5EF4-FFF2-40B4-BE49-F238E27FC236}">
                <a16:creationId xmlns:a16="http://schemas.microsoft.com/office/drawing/2014/main" id="{16705A42-5747-944F-802E-322005AC7612}"/>
              </a:ext>
            </a:extLst>
          </p:cNvPr>
          <p:cNvSpPr>
            <a:spLocks noGrp="1"/>
          </p:cNvSpPr>
          <p:nvPr>
            <p:ph type="ctrTitle" hasCustomPrompt="1"/>
          </p:nvPr>
        </p:nvSpPr>
        <p:spPr>
          <a:xfrm>
            <a:off x="790269" y="2207735"/>
            <a:ext cx="10611462" cy="2057400"/>
          </a:xfrm>
          <a:prstGeom prst="rect">
            <a:avLst/>
          </a:prstGeom>
        </p:spPr>
        <p:txBody>
          <a:bodyPr>
            <a:normAutofit/>
          </a:bodyPr>
          <a:lstStyle>
            <a:lvl1pPr algn="ctr">
              <a:defRPr sz="5400">
                <a:solidFill>
                  <a:schemeClr val="bg1"/>
                </a:solidFill>
              </a:defRPr>
            </a:lvl1pPr>
          </a:lstStyle>
          <a:p>
            <a:r>
              <a:rPr lang="en-US" dirty="0"/>
              <a:t>Click to add a Section Title</a:t>
            </a:r>
          </a:p>
        </p:txBody>
      </p:sp>
    </p:spTree>
    <p:extLst>
      <p:ext uri="{BB962C8B-B14F-4D97-AF65-F5344CB8AC3E}">
        <p14:creationId xmlns:p14="http://schemas.microsoft.com/office/powerpoint/2010/main" val="1177624706"/>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52CC3456-416B-3644-B64A-490A3766A8DA}"/>
              </a:ext>
            </a:extLst>
          </p:cNvPr>
          <p:cNvSpPr/>
          <p:nvPr userDrawn="1"/>
        </p:nvSpPr>
        <p:spPr>
          <a:xfrm>
            <a:off x="0" y="0"/>
            <a:ext cx="12192000" cy="685799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Calibri" panose="020F0502020204030204" pitchFamily="34" charset="0"/>
            </a:endParaRPr>
          </a:p>
        </p:txBody>
      </p:sp>
      <p:sp>
        <p:nvSpPr>
          <p:cNvPr id="2" name="Title 1"/>
          <p:cNvSpPr>
            <a:spLocks noGrp="1"/>
          </p:cNvSpPr>
          <p:nvPr>
            <p:ph type="ctrTitle" hasCustomPrompt="1"/>
          </p:nvPr>
        </p:nvSpPr>
        <p:spPr>
          <a:xfrm>
            <a:off x="790269" y="990600"/>
            <a:ext cx="10611462" cy="3581400"/>
          </a:xfrm>
          <a:prstGeom prst="rect">
            <a:avLst/>
          </a:prstGeom>
        </p:spPr>
        <p:txBody>
          <a:bodyPr anchor="b" anchorCtr="0">
            <a:normAutofit/>
          </a:bodyPr>
          <a:lstStyle>
            <a:lvl1pPr marL="0" indent="0" algn="ctr">
              <a:buNone/>
              <a:defRPr sz="3600">
                <a:solidFill>
                  <a:schemeClr val="bg1"/>
                </a:solidFill>
              </a:defRPr>
            </a:lvl1pPr>
          </a:lstStyle>
          <a:p>
            <a:pPr marL="0" indent="0">
              <a:buNone/>
            </a:pP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a:t>
            </a:r>
            <a:r>
              <a:rPr lang="en-US" dirty="0" err="1"/>
              <a:t>labore</a:t>
            </a:r>
            <a:r>
              <a:rPr lang="en-US" dirty="0"/>
              <a:t>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4" name="Text Placeholder 3">
            <a:extLst>
              <a:ext uri="{FF2B5EF4-FFF2-40B4-BE49-F238E27FC236}">
                <a16:creationId xmlns:a16="http://schemas.microsoft.com/office/drawing/2014/main" id="{3D732346-A6E6-8D4D-A06C-8E4D1D7B6354}"/>
              </a:ext>
            </a:extLst>
          </p:cNvPr>
          <p:cNvSpPr>
            <a:spLocks noGrp="1"/>
          </p:cNvSpPr>
          <p:nvPr>
            <p:ph type="body" sz="quarter" idx="10" hasCustomPrompt="1"/>
          </p:nvPr>
        </p:nvSpPr>
        <p:spPr>
          <a:xfrm>
            <a:off x="762000" y="5029200"/>
            <a:ext cx="10668000" cy="457200"/>
          </a:xfrm>
          <a:prstGeom prst="rect">
            <a:avLst/>
          </a:prstGeom>
        </p:spPr>
        <p:txBody>
          <a:bodyPr/>
          <a:lstStyle>
            <a:lvl1pPr marL="0" indent="0" algn="ctr">
              <a:buNone/>
              <a:defRPr sz="2400" b="0" i="1">
                <a:solidFill>
                  <a:schemeClr val="bg1"/>
                </a:solidFill>
              </a:defRPr>
            </a:lvl1pPr>
          </a:lstStyle>
          <a:p>
            <a:pPr lvl="0"/>
            <a:r>
              <a:rPr lang="en-US" dirty="0"/>
              <a:t>Author Name</a:t>
            </a:r>
          </a:p>
        </p:txBody>
      </p:sp>
    </p:spTree>
    <p:extLst>
      <p:ext uri="{BB962C8B-B14F-4D97-AF65-F5344CB8AC3E}">
        <p14:creationId xmlns:p14="http://schemas.microsoft.com/office/powerpoint/2010/main" val="600320844"/>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2">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2C6444A0-4567-1046-890A-29FB109E6AD8}"/>
              </a:ext>
            </a:extLst>
          </p:cNvPr>
          <p:cNvSpPr/>
          <p:nvPr userDrawn="1"/>
        </p:nvSpPr>
        <p:spPr>
          <a:xfrm>
            <a:off x="0" y="-1"/>
            <a:ext cx="12192000" cy="68580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Arial" panose="020B0604020202020204" pitchFamily="34" charset="0"/>
            </a:endParaRPr>
          </a:p>
        </p:txBody>
      </p:sp>
      <p:grpSp>
        <p:nvGrpSpPr>
          <p:cNvPr id="19" name="Group 18">
            <a:extLst>
              <a:ext uri="{FF2B5EF4-FFF2-40B4-BE49-F238E27FC236}">
                <a16:creationId xmlns:a16="http://schemas.microsoft.com/office/drawing/2014/main" id="{9334B87A-F201-1948-944C-11419B32DBC5}"/>
              </a:ext>
            </a:extLst>
          </p:cNvPr>
          <p:cNvGrpSpPr/>
          <p:nvPr userDrawn="1"/>
        </p:nvGrpSpPr>
        <p:grpSpPr>
          <a:xfrm>
            <a:off x="2438400" y="2438400"/>
            <a:ext cx="9753601" cy="3834197"/>
            <a:chOff x="2438400" y="2438400"/>
            <a:chExt cx="9753601" cy="3834197"/>
          </a:xfrm>
        </p:grpSpPr>
        <p:grpSp>
          <p:nvGrpSpPr>
            <p:cNvPr id="20" name="Group 19">
              <a:extLst>
                <a:ext uri="{FF2B5EF4-FFF2-40B4-BE49-F238E27FC236}">
                  <a16:creationId xmlns:a16="http://schemas.microsoft.com/office/drawing/2014/main" id="{D32AA4CD-3B8B-4948-AB93-EFB7FA2F0F10}"/>
                </a:ext>
              </a:extLst>
            </p:cNvPr>
            <p:cNvGrpSpPr/>
            <p:nvPr userDrawn="1"/>
          </p:nvGrpSpPr>
          <p:grpSpPr>
            <a:xfrm rot="10800000">
              <a:off x="2438400" y="2438400"/>
              <a:ext cx="9753601" cy="3467100"/>
              <a:chOff x="7482044" y="-2"/>
              <a:chExt cx="3224056" cy="1146051"/>
            </a:xfrm>
            <a:solidFill>
              <a:schemeClr val="accent3"/>
            </a:solidFill>
          </p:grpSpPr>
          <p:sp>
            <p:nvSpPr>
              <p:cNvPr id="24" name="Rectangle 23">
                <a:extLst>
                  <a:ext uri="{FF2B5EF4-FFF2-40B4-BE49-F238E27FC236}">
                    <a16:creationId xmlns:a16="http://schemas.microsoft.com/office/drawing/2014/main" id="{691CD154-DDA5-D64E-923F-D5E407356D7C}"/>
                  </a:ext>
                </a:extLst>
              </p:cNvPr>
              <p:cNvSpPr/>
              <p:nvPr userDrawn="1"/>
            </p:nvSpPr>
            <p:spPr>
              <a:xfrm>
                <a:off x="7482044" y="0"/>
                <a:ext cx="2601756" cy="114604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Arial" panose="020B0604020202020204" pitchFamily="34" charset="0"/>
                </a:endParaRPr>
              </a:p>
            </p:txBody>
          </p:sp>
          <p:sp>
            <p:nvSpPr>
              <p:cNvPr id="25" name="Oval 24">
                <a:extLst>
                  <a:ext uri="{FF2B5EF4-FFF2-40B4-BE49-F238E27FC236}">
                    <a16:creationId xmlns:a16="http://schemas.microsoft.com/office/drawing/2014/main" id="{8D58C889-37CE-4A4E-9FB3-891E208AEC53}"/>
                  </a:ext>
                </a:extLst>
              </p:cNvPr>
              <p:cNvSpPr/>
              <p:nvPr userDrawn="1"/>
            </p:nvSpPr>
            <p:spPr>
              <a:xfrm>
                <a:off x="9461500" y="-2"/>
                <a:ext cx="1244600" cy="1146049"/>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b="0" i="0" dirty="0">
                  <a:latin typeface="Arial" panose="020B0604020202020204" pitchFamily="34" charset="0"/>
                </a:endParaRPr>
              </a:p>
            </p:txBody>
          </p:sp>
        </p:grpSp>
        <p:grpSp>
          <p:nvGrpSpPr>
            <p:cNvPr id="21" name="Group 20">
              <a:extLst>
                <a:ext uri="{FF2B5EF4-FFF2-40B4-BE49-F238E27FC236}">
                  <a16:creationId xmlns:a16="http://schemas.microsoft.com/office/drawing/2014/main" id="{81803F6C-71AF-554C-9231-5DD208E40576}"/>
                </a:ext>
              </a:extLst>
            </p:cNvPr>
            <p:cNvGrpSpPr/>
            <p:nvPr userDrawn="1"/>
          </p:nvGrpSpPr>
          <p:grpSpPr>
            <a:xfrm rot="10800000" flipV="1">
              <a:off x="4800600" y="6096000"/>
              <a:ext cx="7391399" cy="176597"/>
              <a:chOff x="-37214231" y="-2"/>
              <a:chExt cx="47920331" cy="1146059"/>
            </a:xfrm>
            <a:solidFill>
              <a:schemeClr val="accent1"/>
            </a:solidFill>
          </p:grpSpPr>
          <p:sp>
            <p:nvSpPr>
              <p:cNvPr id="22" name="Rectangle 21">
                <a:extLst>
                  <a:ext uri="{FF2B5EF4-FFF2-40B4-BE49-F238E27FC236}">
                    <a16:creationId xmlns:a16="http://schemas.microsoft.com/office/drawing/2014/main" id="{06832CD0-5873-484E-BD41-9E1908EC74BD}"/>
                  </a:ext>
                </a:extLst>
              </p:cNvPr>
              <p:cNvSpPr/>
              <p:nvPr userDrawn="1"/>
            </p:nvSpPr>
            <p:spPr>
              <a:xfrm>
                <a:off x="-37214231" y="-2"/>
                <a:ext cx="47298042" cy="114605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solidFill>
                    <a:schemeClr val="accent1"/>
                  </a:solidFill>
                  <a:latin typeface="Arial" panose="020B0604020202020204" pitchFamily="34" charset="0"/>
                </a:endParaRPr>
              </a:p>
            </p:txBody>
          </p:sp>
          <p:sp>
            <p:nvSpPr>
              <p:cNvPr id="23" name="Oval 22">
                <a:extLst>
                  <a:ext uri="{FF2B5EF4-FFF2-40B4-BE49-F238E27FC236}">
                    <a16:creationId xmlns:a16="http://schemas.microsoft.com/office/drawing/2014/main" id="{5BCC6574-2E61-C445-98E8-9BE5AC5944C4}"/>
                  </a:ext>
                </a:extLst>
              </p:cNvPr>
              <p:cNvSpPr/>
              <p:nvPr userDrawn="1"/>
            </p:nvSpPr>
            <p:spPr>
              <a:xfrm>
                <a:off x="9461500" y="-2"/>
                <a:ext cx="1244600" cy="11460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b="0" i="0" dirty="0">
                  <a:solidFill>
                    <a:schemeClr val="accent1"/>
                  </a:solidFill>
                  <a:latin typeface="Arial" panose="020B0604020202020204" pitchFamily="34" charset="0"/>
                </a:endParaRPr>
              </a:p>
            </p:txBody>
          </p:sp>
        </p:grpSp>
      </p:grpSp>
      <p:sp>
        <p:nvSpPr>
          <p:cNvPr id="26" name="Title 1">
            <a:extLst>
              <a:ext uri="{FF2B5EF4-FFF2-40B4-BE49-F238E27FC236}">
                <a16:creationId xmlns:a16="http://schemas.microsoft.com/office/drawing/2014/main" id="{BE0B116F-382E-D542-B7DE-7ECF7514CD6C}"/>
              </a:ext>
            </a:extLst>
          </p:cNvPr>
          <p:cNvSpPr>
            <a:spLocks noGrp="1"/>
          </p:cNvSpPr>
          <p:nvPr>
            <p:ph type="ctrTitle" hasCustomPrompt="1"/>
          </p:nvPr>
        </p:nvSpPr>
        <p:spPr>
          <a:xfrm>
            <a:off x="3789413" y="2819400"/>
            <a:ext cx="7721600" cy="2057400"/>
          </a:xfrm>
          <a:prstGeom prst="rect">
            <a:avLst/>
          </a:prstGeom>
        </p:spPr>
        <p:txBody>
          <a:bodyPr>
            <a:normAutofit/>
          </a:bodyPr>
          <a:lstStyle>
            <a:lvl1pPr algn="l">
              <a:defRPr sz="5400">
                <a:solidFill>
                  <a:schemeClr val="bg1"/>
                </a:solidFill>
              </a:defRPr>
            </a:lvl1pPr>
          </a:lstStyle>
          <a:p>
            <a:r>
              <a:rPr lang="en-US" dirty="0"/>
              <a:t>Click to add </a:t>
            </a:r>
            <a:br>
              <a:rPr lang="en-US" dirty="0"/>
            </a:br>
            <a:r>
              <a:rPr lang="en-US" dirty="0"/>
              <a:t>a Master Title</a:t>
            </a:r>
          </a:p>
        </p:txBody>
      </p:sp>
      <p:sp>
        <p:nvSpPr>
          <p:cNvPr id="27" name="Subtitle 2">
            <a:extLst>
              <a:ext uri="{FF2B5EF4-FFF2-40B4-BE49-F238E27FC236}">
                <a16:creationId xmlns:a16="http://schemas.microsoft.com/office/drawing/2014/main" id="{1AA60AB7-061E-3B41-905F-DD5491EA6004}"/>
              </a:ext>
            </a:extLst>
          </p:cNvPr>
          <p:cNvSpPr>
            <a:spLocks noGrp="1"/>
          </p:cNvSpPr>
          <p:nvPr>
            <p:ph type="subTitle" idx="1"/>
          </p:nvPr>
        </p:nvSpPr>
        <p:spPr>
          <a:xfrm>
            <a:off x="3789413" y="4876800"/>
            <a:ext cx="7721600" cy="609600"/>
          </a:xfrm>
        </p:spPr>
        <p:txBody>
          <a:bodyPr/>
          <a:lstStyle>
            <a:lvl1pPr marL="0" indent="0" algn="l">
              <a:buNone/>
              <a:defRPr sz="2000" b="0">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a:t>
            </a:r>
          </a:p>
        </p:txBody>
      </p:sp>
      <p:pic>
        <p:nvPicPr>
          <p:cNvPr id="3" name="Picture 2">
            <a:extLst>
              <a:ext uri="{FF2B5EF4-FFF2-40B4-BE49-F238E27FC236}">
                <a16:creationId xmlns:a16="http://schemas.microsoft.com/office/drawing/2014/main" id="{037E7245-1EEF-0B4A-BD71-28AB70EE3733}"/>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457198" y="685800"/>
            <a:ext cx="3066144" cy="990600"/>
          </a:xfrm>
          <a:prstGeom prst="rect">
            <a:avLst/>
          </a:prstGeom>
        </p:spPr>
      </p:pic>
    </p:spTree>
    <p:extLst>
      <p:ext uri="{BB962C8B-B14F-4D97-AF65-F5344CB8AC3E}">
        <p14:creationId xmlns:p14="http://schemas.microsoft.com/office/powerpoint/2010/main" val="5652252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Title Slide  2">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0A93A17-A86A-A442-BF02-3766C3050243}"/>
              </a:ext>
            </a:extLst>
          </p:cNvPr>
          <p:cNvSpPr/>
          <p:nvPr userDrawn="1"/>
        </p:nvSpPr>
        <p:spPr>
          <a:xfrm>
            <a:off x="0" y="0"/>
            <a:ext cx="12192000" cy="68580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Arial" panose="020B0604020202020204" pitchFamily="34" charset="0"/>
            </a:endParaRPr>
          </a:p>
        </p:txBody>
      </p:sp>
      <p:grpSp>
        <p:nvGrpSpPr>
          <p:cNvPr id="15" name="Group 14">
            <a:extLst>
              <a:ext uri="{FF2B5EF4-FFF2-40B4-BE49-F238E27FC236}">
                <a16:creationId xmlns:a16="http://schemas.microsoft.com/office/drawing/2014/main" id="{8419A784-E23D-DC48-9813-4BADDB879A5B}"/>
              </a:ext>
            </a:extLst>
          </p:cNvPr>
          <p:cNvGrpSpPr/>
          <p:nvPr userDrawn="1"/>
        </p:nvGrpSpPr>
        <p:grpSpPr>
          <a:xfrm>
            <a:off x="457199" y="2133600"/>
            <a:ext cx="11734800" cy="2438402"/>
            <a:chOff x="2438399" y="2438397"/>
            <a:chExt cx="18452074" cy="3834200"/>
          </a:xfrm>
          <a:solidFill>
            <a:schemeClr val="tx2"/>
          </a:solidFill>
        </p:grpSpPr>
        <p:grpSp>
          <p:nvGrpSpPr>
            <p:cNvPr id="16" name="Group 15">
              <a:extLst>
                <a:ext uri="{FF2B5EF4-FFF2-40B4-BE49-F238E27FC236}">
                  <a16:creationId xmlns:a16="http://schemas.microsoft.com/office/drawing/2014/main" id="{A87D7029-990B-E243-9013-DBCE72BF9E7C}"/>
                </a:ext>
              </a:extLst>
            </p:cNvPr>
            <p:cNvGrpSpPr/>
            <p:nvPr userDrawn="1"/>
          </p:nvGrpSpPr>
          <p:grpSpPr>
            <a:xfrm rot="10800000">
              <a:off x="2438399" y="2438397"/>
              <a:ext cx="18452074" cy="3467103"/>
              <a:chOff x="4606761" y="-2"/>
              <a:chExt cx="6099339" cy="1146052"/>
            </a:xfrm>
            <a:grpFill/>
          </p:grpSpPr>
          <p:sp>
            <p:nvSpPr>
              <p:cNvPr id="20" name="Rectangle 19">
                <a:extLst>
                  <a:ext uri="{FF2B5EF4-FFF2-40B4-BE49-F238E27FC236}">
                    <a16:creationId xmlns:a16="http://schemas.microsoft.com/office/drawing/2014/main" id="{02F05D68-F9DF-5D4B-BB09-4542129AD408}"/>
                  </a:ext>
                </a:extLst>
              </p:cNvPr>
              <p:cNvSpPr/>
              <p:nvPr userDrawn="1"/>
            </p:nvSpPr>
            <p:spPr>
              <a:xfrm>
                <a:off x="4606761" y="1"/>
                <a:ext cx="5477039" cy="114604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Arial" panose="020B0604020202020204" pitchFamily="34" charset="0"/>
                </a:endParaRPr>
              </a:p>
            </p:txBody>
          </p:sp>
          <p:sp>
            <p:nvSpPr>
              <p:cNvPr id="21" name="Oval 20">
                <a:extLst>
                  <a:ext uri="{FF2B5EF4-FFF2-40B4-BE49-F238E27FC236}">
                    <a16:creationId xmlns:a16="http://schemas.microsoft.com/office/drawing/2014/main" id="{9E6FAA18-FB96-7B49-A362-6104AE753955}"/>
                  </a:ext>
                </a:extLst>
              </p:cNvPr>
              <p:cNvSpPr/>
              <p:nvPr userDrawn="1"/>
            </p:nvSpPr>
            <p:spPr>
              <a:xfrm>
                <a:off x="9461500" y="-2"/>
                <a:ext cx="1244600" cy="114604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b="0" i="0" dirty="0">
                  <a:latin typeface="Arial" panose="020B0604020202020204" pitchFamily="34" charset="0"/>
                </a:endParaRPr>
              </a:p>
            </p:txBody>
          </p:sp>
        </p:grpSp>
        <p:grpSp>
          <p:nvGrpSpPr>
            <p:cNvPr id="17" name="Group 16">
              <a:extLst>
                <a:ext uri="{FF2B5EF4-FFF2-40B4-BE49-F238E27FC236}">
                  <a16:creationId xmlns:a16="http://schemas.microsoft.com/office/drawing/2014/main" id="{4671A3A1-06CF-F842-A8E1-6A9166E44E19}"/>
                </a:ext>
              </a:extLst>
            </p:cNvPr>
            <p:cNvGrpSpPr/>
            <p:nvPr userDrawn="1"/>
          </p:nvGrpSpPr>
          <p:grpSpPr>
            <a:xfrm rot="10800000" flipV="1">
              <a:off x="4800600" y="6095991"/>
              <a:ext cx="16089872" cy="176606"/>
              <a:chOff x="-93608655" y="-63"/>
              <a:chExt cx="104314755" cy="1146120"/>
            </a:xfrm>
            <a:grpFill/>
          </p:grpSpPr>
          <p:sp>
            <p:nvSpPr>
              <p:cNvPr id="18" name="Rectangle 17">
                <a:extLst>
                  <a:ext uri="{FF2B5EF4-FFF2-40B4-BE49-F238E27FC236}">
                    <a16:creationId xmlns:a16="http://schemas.microsoft.com/office/drawing/2014/main" id="{6D586206-C17B-A74D-9F5E-50F7C43E292E}"/>
                  </a:ext>
                </a:extLst>
              </p:cNvPr>
              <p:cNvSpPr/>
              <p:nvPr userDrawn="1"/>
            </p:nvSpPr>
            <p:spPr>
              <a:xfrm>
                <a:off x="-93608655" y="-2"/>
                <a:ext cx="103692467" cy="114605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solidFill>
                    <a:schemeClr val="accent1"/>
                  </a:solidFill>
                  <a:latin typeface="Arial" panose="020B0604020202020204" pitchFamily="34" charset="0"/>
                </a:endParaRPr>
              </a:p>
            </p:txBody>
          </p:sp>
          <p:sp>
            <p:nvSpPr>
              <p:cNvPr id="19" name="Oval 18">
                <a:extLst>
                  <a:ext uri="{FF2B5EF4-FFF2-40B4-BE49-F238E27FC236}">
                    <a16:creationId xmlns:a16="http://schemas.microsoft.com/office/drawing/2014/main" id="{72AC8DAB-0CA1-3747-BABD-77451B0F0E58}"/>
                  </a:ext>
                </a:extLst>
              </p:cNvPr>
              <p:cNvSpPr/>
              <p:nvPr userDrawn="1"/>
            </p:nvSpPr>
            <p:spPr>
              <a:xfrm>
                <a:off x="9461504" y="-63"/>
                <a:ext cx="1244596" cy="11461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b="0" i="0" dirty="0">
                  <a:solidFill>
                    <a:schemeClr val="accent1"/>
                  </a:solidFill>
                  <a:latin typeface="Arial" panose="020B0604020202020204" pitchFamily="34" charset="0"/>
                </a:endParaRPr>
              </a:p>
            </p:txBody>
          </p:sp>
        </p:grpSp>
      </p:grpSp>
      <p:sp>
        <p:nvSpPr>
          <p:cNvPr id="22" name="Title 1">
            <a:extLst>
              <a:ext uri="{FF2B5EF4-FFF2-40B4-BE49-F238E27FC236}">
                <a16:creationId xmlns:a16="http://schemas.microsoft.com/office/drawing/2014/main" id="{FD5BB15C-328C-FD45-8AC8-AF32CE957F0B}"/>
              </a:ext>
            </a:extLst>
          </p:cNvPr>
          <p:cNvSpPr>
            <a:spLocks noGrp="1"/>
          </p:cNvSpPr>
          <p:nvPr>
            <p:ph type="ctrTitle" hasCustomPrompt="1"/>
          </p:nvPr>
        </p:nvSpPr>
        <p:spPr>
          <a:xfrm>
            <a:off x="790269" y="2207735"/>
            <a:ext cx="10611462" cy="2057400"/>
          </a:xfrm>
          <a:prstGeom prst="rect">
            <a:avLst/>
          </a:prstGeom>
        </p:spPr>
        <p:txBody>
          <a:bodyPr>
            <a:normAutofit/>
          </a:bodyPr>
          <a:lstStyle>
            <a:lvl1pPr algn="ctr">
              <a:defRPr sz="5400">
                <a:solidFill>
                  <a:schemeClr val="bg1"/>
                </a:solidFill>
              </a:defRPr>
            </a:lvl1pPr>
          </a:lstStyle>
          <a:p>
            <a:r>
              <a:rPr lang="en-US" dirty="0"/>
              <a:t>Click to add a Section Title</a:t>
            </a:r>
          </a:p>
        </p:txBody>
      </p:sp>
    </p:spTree>
    <p:extLst>
      <p:ext uri="{BB962C8B-B14F-4D97-AF65-F5344CB8AC3E}">
        <p14:creationId xmlns:p14="http://schemas.microsoft.com/office/powerpoint/2010/main" val="1547990604"/>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a:xfrm>
            <a:off x="609600" y="6356351"/>
            <a:ext cx="3860800" cy="365125"/>
          </a:xfrm>
          <a:prstGeom prst="rect">
            <a:avLst/>
          </a:prstGeom>
        </p:spPr>
        <p:txBody>
          <a:bodyPr/>
          <a:lstStyle>
            <a:lvl1pPr>
              <a:defRPr b="0" i="0">
                <a:solidFill>
                  <a:schemeClr val="tx2"/>
                </a:solidFill>
                <a:latin typeface="Calibri" panose="020F0502020204030204" pitchFamily="34" charset="0"/>
                <a:cs typeface="Calibri" panose="020F0502020204030204" pitchFamily="34" charset="0"/>
              </a:defRPr>
            </a:lvl1pPr>
          </a:lstStyle>
          <a:p>
            <a:endParaRPr lang="en-US" dirty="0"/>
          </a:p>
        </p:txBody>
      </p:sp>
      <p:sp>
        <p:nvSpPr>
          <p:cNvPr id="8" name="Title Placeholder 1">
            <a:extLst>
              <a:ext uri="{FF2B5EF4-FFF2-40B4-BE49-F238E27FC236}">
                <a16:creationId xmlns:a16="http://schemas.microsoft.com/office/drawing/2014/main" id="{9A12D2CD-981A-814B-A5CA-7AA4AA29E455}"/>
              </a:ext>
            </a:extLst>
          </p:cNvPr>
          <p:cNvSpPr>
            <a:spLocks noGrp="1"/>
          </p:cNvSpPr>
          <p:nvPr>
            <p:ph type="title"/>
          </p:nvPr>
        </p:nvSpPr>
        <p:spPr>
          <a:xfrm>
            <a:off x="609600" y="77723"/>
            <a:ext cx="10972800" cy="990600"/>
          </a:xfrm>
          <a:prstGeom prst="rect">
            <a:avLst/>
          </a:prstGeom>
        </p:spPr>
        <p:txBody>
          <a:bodyPr vert="horz" lIns="91440" tIns="45720" rIns="91440" bIns="45720" rtlCol="0" anchor="ctr">
            <a:normAutofit/>
          </a:bodyPr>
          <a:lstStyle/>
          <a:p>
            <a:r>
              <a:rPr lang="en-US" dirty="0"/>
              <a:t>Click to add a Slide Title</a:t>
            </a:r>
          </a:p>
        </p:txBody>
      </p:sp>
      <p:sp>
        <p:nvSpPr>
          <p:cNvPr id="9" name="Text Placeholder 2">
            <a:extLst>
              <a:ext uri="{FF2B5EF4-FFF2-40B4-BE49-F238E27FC236}">
                <a16:creationId xmlns:a16="http://schemas.microsoft.com/office/drawing/2014/main" id="{94A19973-D233-8746-8FAC-54282294D00D}"/>
              </a:ext>
            </a:extLst>
          </p:cNvPr>
          <p:cNvSpPr>
            <a:spLocks noGrp="1"/>
          </p:cNvSpPr>
          <p:nvPr>
            <p:ph idx="1" hasCustomPrompt="1"/>
          </p:nvPr>
        </p:nvSpPr>
        <p:spPr>
          <a:xfrm>
            <a:off x="609600" y="1386841"/>
            <a:ext cx="10972800" cy="4739324"/>
          </a:xfrm>
          <a:prstGeom prst="rect">
            <a:avLst/>
          </a:prstGeom>
        </p:spPr>
        <p:txBody>
          <a:bodyPr vert="horz" lIns="91440" tIns="45720" rIns="91440" bIns="45720" rtlCol="0" anchor="t" anchorCtr="0">
            <a:noAutofit/>
          </a:body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Slide Number Placeholder 1">
            <a:extLst>
              <a:ext uri="{FF2B5EF4-FFF2-40B4-BE49-F238E27FC236}">
                <a16:creationId xmlns:a16="http://schemas.microsoft.com/office/drawing/2014/main" id="{72C9D82C-802A-BD4A-AC33-348A3D6F8105}"/>
              </a:ext>
            </a:extLst>
          </p:cNvPr>
          <p:cNvSpPr>
            <a:spLocks noGrp="1"/>
          </p:cNvSpPr>
          <p:nvPr>
            <p:ph type="sldNum" sz="quarter" idx="12"/>
          </p:nvPr>
        </p:nvSpPr>
        <p:spPr>
          <a:xfrm>
            <a:off x="11125200" y="6356351"/>
            <a:ext cx="457200" cy="365125"/>
          </a:xfrm>
          <a:prstGeom prst="rect">
            <a:avLst/>
          </a:prstGeom>
        </p:spPr>
        <p:txBody>
          <a:bodyPr/>
          <a:lstStyle/>
          <a:p>
            <a:fld id="{99B8DC37-36E7-4B5B-90A1-B6DF1BD90A98}"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Content and Photo">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a:xfrm>
            <a:off x="609600" y="6356351"/>
            <a:ext cx="3860800" cy="365125"/>
          </a:xfrm>
          <a:prstGeom prst="rect">
            <a:avLst/>
          </a:prstGeom>
        </p:spPr>
        <p:txBody>
          <a:bodyPr/>
          <a:lstStyle>
            <a:lvl1pPr>
              <a:defRPr b="0" i="0">
                <a:solidFill>
                  <a:schemeClr val="tx2"/>
                </a:solidFill>
                <a:latin typeface="Calibri" panose="020F0502020204030204" pitchFamily="34" charset="0"/>
                <a:cs typeface="Calibri" panose="020F0502020204030204" pitchFamily="34" charset="0"/>
              </a:defRPr>
            </a:lvl1pPr>
          </a:lstStyle>
          <a:p>
            <a:endParaRPr lang="en-US" dirty="0"/>
          </a:p>
        </p:txBody>
      </p:sp>
      <p:sp>
        <p:nvSpPr>
          <p:cNvPr id="8" name="Title Placeholder 1">
            <a:extLst>
              <a:ext uri="{FF2B5EF4-FFF2-40B4-BE49-F238E27FC236}">
                <a16:creationId xmlns:a16="http://schemas.microsoft.com/office/drawing/2014/main" id="{9A12D2CD-981A-814B-A5CA-7AA4AA29E455}"/>
              </a:ext>
            </a:extLst>
          </p:cNvPr>
          <p:cNvSpPr>
            <a:spLocks noGrp="1"/>
          </p:cNvSpPr>
          <p:nvPr>
            <p:ph type="title"/>
          </p:nvPr>
        </p:nvSpPr>
        <p:spPr>
          <a:xfrm>
            <a:off x="609600" y="77723"/>
            <a:ext cx="6096000" cy="990600"/>
          </a:xfrm>
          <a:prstGeom prst="rect">
            <a:avLst/>
          </a:prstGeom>
        </p:spPr>
        <p:txBody>
          <a:bodyPr vert="horz" lIns="91440" tIns="45720" rIns="91440" bIns="45720" rtlCol="0" anchor="ctr">
            <a:normAutofit/>
          </a:bodyPr>
          <a:lstStyle/>
          <a:p>
            <a:r>
              <a:rPr lang="en-US" dirty="0"/>
              <a:t>Click to add a Slide Title</a:t>
            </a:r>
          </a:p>
        </p:txBody>
      </p:sp>
      <p:sp>
        <p:nvSpPr>
          <p:cNvPr id="9" name="Text Placeholder 2">
            <a:extLst>
              <a:ext uri="{FF2B5EF4-FFF2-40B4-BE49-F238E27FC236}">
                <a16:creationId xmlns:a16="http://schemas.microsoft.com/office/drawing/2014/main" id="{94A19973-D233-8746-8FAC-54282294D00D}"/>
              </a:ext>
            </a:extLst>
          </p:cNvPr>
          <p:cNvSpPr>
            <a:spLocks noGrp="1"/>
          </p:cNvSpPr>
          <p:nvPr>
            <p:ph idx="1" hasCustomPrompt="1"/>
          </p:nvPr>
        </p:nvSpPr>
        <p:spPr>
          <a:xfrm>
            <a:off x="609600" y="1386841"/>
            <a:ext cx="6096000" cy="4739324"/>
          </a:xfrm>
          <a:prstGeom prst="rect">
            <a:avLst/>
          </a:prstGeom>
        </p:spPr>
        <p:txBody>
          <a:bodyPr vert="horz" lIns="91440" tIns="45720" rIns="91440" bIns="45720" rtlCol="0" anchor="t" anchorCtr="0">
            <a:noAutofit/>
          </a:body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Slide Number Placeholder 1">
            <a:extLst>
              <a:ext uri="{FF2B5EF4-FFF2-40B4-BE49-F238E27FC236}">
                <a16:creationId xmlns:a16="http://schemas.microsoft.com/office/drawing/2014/main" id="{72C9D82C-802A-BD4A-AC33-348A3D6F8105}"/>
              </a:ext>
            </a:extLst>
          </p:cNvPr>
          <p:cNvSpPr>
            <a:spLocks noGrp="1"/>
          </p:cNvSpPr>
          <p:nvPr>
            <p:ph type="sldNum" sz="quarter" idx="12"/>
          </p:nvPr>
        </p:nvSpPr>
        <p:spPr>
          <a:xfrm>
            <a:off x="11125200" y="6356351"/>
            <a:ext cx="457200" cy="365125"/>
          </a:xfrm>
          <a:prstGeom prst="rect">
            <a:avLst/>
          </a:prstGeom>
        </p:spPr>
        <p:txBody>
          <a:bodyPr/>
          <a:lstStyle/>
          <a:p>
            <a:fld id="{99B8DC37-36E7-4B5B-90A1-B6DF1BD90A98}" type="slidenum">
              <a:rPr lang="en-US" smtClean="0"/>
              <a:pPr/>
              <a:t>‹#›</a:t>
            </a:fld>
            <a:endParaRPr lang="en-US" dirty="0"/>
          </a:p>
        </p:txBody>
      </p:sp>
      <p:sp>
        <p:nvSpPr>
          <p:cNvPr id="4" name="Picture Placeholder 3">
            <a:extLst>
              <a:ext uri="{FF2B5EF4-FFF2-40B4-BE49-F238E27FC236}">
                <a16:creationId xmlns:a16="http://schemas.microsoft.com/office/drawing/2014/main" id="{4F362E35-971C-6E48-9C5F-32E863412CB0}"/>
              </a:ext>
            </a:extLst>
          </p:cNvPr>
          <p:cNvSpPr>
            <a:spLocks noGrp="1"/>
          </p:cNvSpPr>
          <p:nvPr>
            <p:ph type="pic" sz="quarter" idx="13"/>
          </p:nvPr>
        </p:nvSpPr>
        <p:spPr>
          <a:xfrm>
            <a:off x="6934200" y="0"/>
            <a:ext cx="5257800" cy="6126163"/>
          </a:xfrm>
          <a:prstGeom prst="rect">
            <a:avLst/>
          </a:prstGeom>
          <a:solidFill>
            <a:schemeClr val="bg2"/>
          </a:solidFill>
        </p:spPr>
        <p:txBody>
          <a:bodyPr anchor="ctr"/>
          <a:lstStyle>
            <a:lvl1pPr marL="0" indent="0" algn="ctr">
              <a:buNone/>
              <a:defRPr b="1"/>
            </a:lvl1pPr>
          </a:lstStyle>
          <a:p>
            <a:endParaRPr lang="en-US" dirty="0"/>
          </a:p>
        </p:txBody>
      </p:sp>
    </p:spTree>
    <p:extLst>
      <p:ext uri="{BB962C8B-B14F-4D97-AF65-F5344CB8AC3E}">
        <p14:creationId xmlns:p14="http://schemas.microsoft.com/office/powerpoint/2010/main" val="416386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609600" y="6356351"/>
            <a:ext cx="3860800" cy="365125"/>
          </a:xfrm>
          <a:prstGeom prst="rect">
            <a:avLst/>
          </a:prstGeom>
        </p:spPr>
        <p:txBody>
          <a:bodyPr/>
          <a:lstStyle/>
          <a:p>
            <a:endParaRPr lang="en-US"/>
          </a:p>
        </p:txBody>
      </p:sp>
      <p:sp>
        <p:nvSpPr>
          <p:cNvPr id="6" name="Title Placeholder 1">
            <a:extLst>
              <a:ext uri="{FF2B5EF4-FFF2-40B4-BE49-F238E27FC236}">
                <a16:creationId xmlns:a16="http://schemas.microsoft.com/office/drawing/2014/main" id="{EA83C422-1253-5C49-8844-8DE12E2E3581}"/>
              </a:ext>
            </a:extLst>
          </p:cNvPr>
          <p:cNvSpPr>
            <a:spLocks noGrp="1"/>
          </p:cNvSpPr>
          <p:nvPr>
            <p:ph type="title"/>
          </p:nvPr>
        </p:nvSpPr>
        <p:spPr>
          <a:xfrm>
            <a:off x="609600" y="77723"/>
            <a:ext cx="9144000" cy="990600"/>
          </a:xfrm>
          <a:prstGeom prst="rect">
            <a:avLst/>
          </a:prstGeom>
        </p:spPr>
        <p:txBody>
          <a:bodyPr vert="horz" lIns="91440" tIns="45720" rIns="91440" bIns="45720" rtlCol="0" anchor="ctr">
            <a:normAutofit/>
          </a:bodyPr>
          <a:lstStyle/>
          <a:p>
            <a:r>
              <a:rPr lang="en-US" dirty="0"/>
              <a:t>Click to add a Slide Title</a:t>
            </a:r>
          </a:p>
        </p:txBody>
      </p:sp>
      <p:sp>
        <p:nvSpPr>
          <p:cNvPr id="2" name="Slide Number Placeholder 1">
            <a:extLst>
              <a:ext uri="{FF2B5EF4-FFF2-40B4-BE49-F238E27FC236}">
                <a16:creationId xmlns:a16="http://schemas.microsoft.com/office/drawing/2014/main" id="{69693E1A-1FC8-1142-88BF-1A47C5205AD9}"/>
              </a:ext>
            </a:extLst>
          </p:cNvPr>
          <p:cNvSpPr>
            <a:spLocks noGrp="1"/>
          </p:cNvSpPr>
          <p:nvPr>
            <p:ph type="sldNum" sz="quarter" idx="12"/>
          </p:nvPr>
        </p:nvSpPr>
        <p:spPr>
          <a:xfrm>
            <a:off x="11125200" y="6356351"/>
            <a:ext cx="457200" cy="365125"/>
          </a:xfrm>
          <a:prstGeom prst="rect">
            <a:avLst/>
          </a:prstGeom>
        </p:spPr>
        <p:txBody>
          <a:bodyPr/>
          <a:lstStyle/>
          <a:p>
            <a:fld id="{99B8DC37-36E7-4B5B-90A1-B6DF1BD90A98}"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a:xfrm>
            <a:off x="609600" y="6356351"/>
            <a:ext cx="3860800" cy="365125"/>
          </a:xfrm>
          <a:prstGeom prst="rect">
            <a:avLst/>
          </a:prstGeom>
        </p:spPr>
        <p:txBody>
          <a:bodyPr/>
          <a:lstStyle/>
          <a:p>
            <a:endParaRPr lang="en-US"/>
          </a:p>
        </p:txBody>
      </p:sp>
      <p:sp>
        <p:nvSpPr>
          <p:cNvPr id="9" name="Title Placeholder 1">
            <a:extLst>
              <a:ext uri="{FF2B5EF4-FFF2-40B4-BE49-F238E27FC236}">
                <a16:creationId xmlns:a16="http://schemas.microsoft.com/office/drawing/2014/main" id="{393395C6-DA74-ED4A-8DA9-6B1241FD3B66}"/>
              </a:ext>
            </a:extLst>
          </p:cNvPr>
          <p:cNvSpPr>
            <a:spLocks noGrp="1"/>
          </p:cNvSpPr>
          <p:nvPr>
            <p:ph type="title"/>
          </p:nvPr>
        </p:nvSpPr>
        <p:spPr>
          <a:xfrm>
            <a:off x="609600" y="77723"/>
            <a:ext cx="9144000" cy="990600"/>
          </a:xfrm>
          <a:prstGeom prst="rect">
            <a:avLst/>
          </a:prstGeom>
        </p:spPr>
        <p:txBody>
          <a:bodyPr vert="horz" lIns="91440" tIns="45720" rIns="91440" bIns="45720" rtlCol="0" anchor="ctr">
            <a:normAutofit/>
          </a:bodyPr>
          <a:lstStyle/>
          <a:p>
            <a:r>
              <a:rPr lang="en-US" dirty="0"/>
              <a:t>Click to add a Slide Title</a:t>
            </a:r>
          </a:p>
        </p:txBody>
      </p:sp>
      <p:sp>
        <p:nvSpPr>
          <p:cNvPr id="10" name="Text Placeholder 2">
            <a:extLst>
              <a:ext uri="{FF2B5EF4-FFF2-40B4-BE49-F238E27FC236}">
                <a16:creationId xmlns:a16="http://schemas.microsoft.com/office/drawing/2014/main" id="{DFD254E8-6D6F-3E42-8CA4-B6C26BF40E7A}"/>
              </a:ext>
            </a:extLst>
          </p:cNvPr>
          <p:cNvSpPr>
            <a:spLocks noGrp="1"/>
          </p:cNvSpPr>
          <p:nvPr>
            <p:ph idx="1" hasCustomPrompt="1"/>
          </p:nvPr>
        </p:nvSpPr>
        <p:spPr>
          <a:xfrm>
            <a:off x="609600" y="1386841"/>
            <a:ext cx="5384800" cy="4739324"/>
          </a:xfrm>
          <a:prstGeom prst="rect">
            <a:avLst/>
          </a:prstGeom>
        </p:spPr>
        <p:txBody>
          <a:bodyPr vert="horz" lIns="91440" tIns="45720" rIns="91440" bIns="45720" rtlCol="0" anchor="t" anchorCtr="0">
            <a:noAutofit/>
          </a:body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2">
            <a:extLst>
              <a:ext uri="{FF2B5EF4-FFF2-40B4-BE49-F238E27FC236}">
                <a16:creationId xmlns:a16="http://schemas.microsoft.com/office/drawing/2014/main" id="{A16FF367-FBF0-5747-A415-628C3A8056D1}"/>
              </a:ext>
            </a:extLst>
          </p:cNvPr>
          <p:cNvSpPr>
            <a:spLocks noGrp="1"/>
          </p:cNvSpPr>
          <p:nvPr>
            <p:ph idx="13" hasCustomPrompt="1"/>
          </p:nvPr>
        </p:nvSpPr>
        <p:spPr>
          <a:xfrm>
            <a:off x="6197602" y="1386841"/>
            <a:ext cx="5384800" cy="4739324"/>
          </a:xfrm>
          <a:prstGeom prst="rect">
            <a:avLst/>
          </a:prstGeom>
        </p:spPr>
        <p:txBody>
          <a:bodyPr vert="horz" lIns="91440" tIns="45720" rIns="91440" bIns="45720" rtlCol="0" anchor="t" anchorCtr="0">
            <a:noAutofit/>
          </a:bodyPr>
          <a:lstStyle>
            <a:lvl1pPr>
              <a:defRPr b="0" i="0">
                <a:latin typeface="+mj-lt"/>
              </a:defRPr>
            </a:lvl1pPr>
            <a:lvl2pPr>
              <a:defRPr b="0" i="0">
                <a:latin typeface="+mj-lt"/>
              </a:defRPr>
            </a:lvl2pPr>
            <a:lvl3pPr>
              <a:defRPr b="0" i="0">
                <a:latin typeface="+mj-lt"/>
              </a:defRPr>
            </a:lvl3pPr>
            <a:lvl4pPr>
              <a:defRPr b="0" i="0">
                <a:latin typeface="+mj-lt"/>
              </a:defRPr>
            </a:lvl4pPr>
            <a:lvl5pPr>
              <a:defRPr b="0" i="0">
                <a:latin typeface="+mj-lt"/>
              </a:defRPr>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Slide Number Placeholder 1">
            <a:extLst>
              <a:ext uri="{FF2B5EF4-FFF2-40B4-BE49-F238E27FC236}">
                <a16:creationId xmlns:a16="http://schemas.microsoft.com/office/drawing/2014/main" id="{52819C4D-C35D-F94B-8522-81DA0CE0F2F1}"/>
              </a:ext>
            </a:extLst>
          </p:cNvPr>
          <p:cNvSpPr>
            <a:spLocks noGrp="1"/>
          </p:cNvSpPr>
          <p:nvPr>
            <p:ph type="sldNum" sz="quarter" idx="14"/>
          </p:nvPr>
        </p:nvSpPr>
        <p:spPr>
          <a:xfrm>
            <a:off x="11125200" y="6356351"/>
            <a:ext cx="457200" cy="365125"/>
          </a:xfrm>
          <a:prstGeom prst="rect">
            <a:avLst/>
          </a:prstGeom>
        </p:spPr>
        <p:txBody>
          <a:bodyPr/>
          <a:lstStyle/>
          <a:p>
            <a:fld id="{99B8DC37-36E7-4B5B-90A1-B6DF1BD90A98}"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D930843E-913F-5843-8A34-45C6F9DEFAE9}"/>
              </a:ext>
            </a:extLst>
          </p:cNvPr>
          <p:cNvSpPr/>
          <p:nvPr userDrawn="1"/>
        </p:nvSpPr>
        <p:spPr>
          <a:xfrm>
            <a:off x="11049000" y="6269191"/>
            <a:ext cx="1143000" cy="58880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Calibri" panose="020F0502020204030204" pitchFamily="34" charset="0"/>
            </a:endParaRPr>
          </a:p>
        </p:txBody>
      </p:sp>
      <p:sp>
        <p:nvSpPr>
          <p:cNvPr id="10" name="Text Placeholder 2">
            <a:extLst>
              <a:ext uri="{FF2B5EF4-FFF2-40B4-BE49-F238E27FC236}">
                <a16:creationId xmlns:a16="http://schemas.microsoft.com/office/drawing/2014/main" id="{48769FDF-FBE2-D54B-89D4-6344547FF4C3}"/>
              </a:ext>
            </a:extLst>
          </p:cNvPr>
          <p:cNvSpPr>
            <a:spLocks noGrp="1"/>
          </p:cNvSpPr>
          <p:nvPr>
            <p:ph type="body" idx="1"/>
          </p:nvPr>
        </p:nvSpPr>
        <p:spPr>
          <a:xfrm>
            <a:off x="609600" y="1386841"/>
            <a:ext cx="10972800" cy="4739324"/>
          </a:xfrm>
          <a:prstGeom prst="rect">
            <a:avLst/>
          </a:prstGeom>
        </p:spPr>
        <p:txBody>
          <a:bodyPr vert="horz" lIns="91440" tIns="45720" rIns="91440" bIns="45720" rtlCol="0" anchor="t" anchorCtr="0">
            <a:noAutofit/>
          </a:body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Footer Placeholder 4">
            <a:extLst>
              <a:ext uri="{FF2B5EF4-FFF2-40B4-BE49-F238E27FC236}">
                <a16:creationId xmlns:a16="http://schemas.microsoft.com/office/drawing/2014/main" id="{FAC243DB-7E3F-2941-B692-C40BEEEA8E98}"/>
              </a:ext>
            </a:extLst>
          </p:cNvPr>
          <p:cNvSpPr>
            <a:spLocks noGrp="1"/>
          </p:cNvSpPr>
          <p:nvPr>
            <p:ph type="ftr" sz="quarter" idx="3"/>
          </p:nvPr>
        </p:nvSpPr>
        <p:spPr>
          <a:xfrm>
            <a:off x="609600" y="6356351"/>
            <a:ext cx="3860800" cy="365125"/>
          </a:xfrm>
          <a:prstGeom prst="rect">
            <a:avLst/>
          </a:prstGeom>
        </p:spPr>
        <p:txBody>
          <a:bodyPr anchor="ctr" anchorCtr="0"/>
          <a:lstStyle>
            <a:lvl1pPr>
              <a:defRPr sz="1100" b="0" i="0">
                <a:solidFill>
                  <a:schemeClr val="tx2"/>
                </a:solidFill>
                <a:latin typeface="Calibri" panose="020F0502020204030204" pitchFamily="34" charset="0"/>
                <a:cs typeface="Calibri" panose="020F0502020204030204" pitchFamily="34" charset="0"/>
              </a:defRPr>
            </a:lvl1pPr>
          </a:lstStyle>
          <a:p>
            <a:endParaRPr lang="en-US" dirty="0"/>
          </a:p>
        </p:txBody>
      </p:sp>
      <p:sp>
        <p:nvSpPr>
          <p:cNvPr id="17" name="Slide Number Placeholder 5">
            <a:extLst>
              <a:ext uri="{FF2B5EF4-FFF2-40B4-BE49-F238E27FC236}">
                <a16:creationId xmlns:a16="http://schemas.microsoft.com/office/drawing/2014/main" id="{C95275A0-4976-4546-B2E2-2A743452D0D4}"/>
              </a:ext>
            </a:extLst>
          </p:cNvPr>
          <p:cNvSpPr>
            <a:spLocks noGrp="1"/>
          </p:cNvSpPr>
          <p:nvPr>
            <p:ph type="sldNum" sz="quarter" idx="4"/>
          </p:nvPr>
        </p:nvSpPr>
        <p:spPr>
          <a:xfrm>
            <a:off x="11125200" y="6356351"/>
            <a:ext cx="457200" cy="365125"/>
          </a:xfrm>
          <a:prstGeom prst="rect">
            <a:avLst/>
          </a:prstGeom>
        </p:spPr>
        <p:txBody>
          <a:bodyPr anchor="ctr" anchorCtr="0"/>
          <a:lstStyle>
            <a:lvl1pPr algn="r">
              <a:defRPr sz="1100" b="0" i="0">
                <a:solidFill>
                  <a:schemeClr val="bg1"/>
                </a:solidFill>
                <a:latin typeface="Calibri" panose="020F0502020204030204" pitchFamily="34" charset="0"/>
                <a:cs typeface="Calibri" panose="020F0502020204030204" pitchFamily="34" charset="0"/>
              </a:defRPr>
            </a:lvl1pPr>
          </a:lstStyle>
          <a:p>
            <a:fld id="{99B8DC37-36E7-4B5B-90A1-B6DF1BD90A98}" type="slidenum">
              <a:rPr lang="en-US" smtClean="0"/>
              <a:pPr/>
              <a:t>‹#›</a:t>
            </a:fld>
            <a:endParaRPr lang="en-US" dirty="0"/>
          </a:p>
        </p:txBody>
      </p:sp>
      <p:grpSp>
        <p:nvGrpSpPr>
          <p:cNvPr id="18" name="Group 17">
            <a:extLst>
              <a:ext uri="{FF2B5EF4-FFF2-40B4-BE49-F238E27FC236}">
                <a16:creationId xmlns:a16="http://schemas.microsoft.com/office/drawing/2014/main" id="{92B89D6D-8B94-6D4C-A132-B428763DBBB6}"/>
              </a:ext>
            </a:extLst>
          </p:cNvPr>
          <p:cNvGrpSpPr/>
          <p:nvPr userDrawn="1"/>
        </p:nvGrpSpPr>
        <p:grpSpPr>
          <a:xfrm>
            <a:off x="0" y="-2"/>
            <a:ext cx="11582400" cy="1146050"/>
            <a:chOff x="-876300" y="-2"/>
            <a:chExt cx="11582400" cy="1146050"/>
          </a:xfrm>
        </p:grpSpPr>
        <p:sp>
          <p:nvSpPr>
            <p:cNvPr id="19" name="Rectangle 18">
              <a:extLst>
                <a:ext uri="{FF2B5EF4-FFF2-40B4-BE49-F238E27FC236}">
                  <a16:creationId xmlns:a16="http://schemas.microsoft.com/office/drawing/2014/main" id="{D33B77A4-D294-404D-9ADA-0F16F706878D}"/>
                </a:ext>
              </a:extLst>
            </p:cNvPr>
            <p:cNvSpPr/>
            <p:nvPr userDrawn="1"/>
          </p:nvSpPr>
          <p:spPr>
            <a:xfrm>
              <a:off x="-876300" y="-1"/>
              <a:ext cx="10960100" cy="114604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Arial" panose="020B0604020202020204" pitchFamily="34" charset="0"/>
              </a:endParaRPr>
            </a:p>
          </p:txBody>
        </p:sp>
        <p:sp>
          <p:nvSpPr>
            <p:cNvPr id="20" name="Oval 19">
              <a:extLst>
                <a:ext uri="{FF2B5EF4-FFF2-40B4-BE49-F238E27FC236}">
                  <a16:creationId xmlns:a16="http://schemas.microsoft.com/office/drawing/2014/main" id="{8B0A3ED2-B8BD-BA41-9D39-95E786C10396}"/>
                </a:ext>
              </a:extLst>
            </p:cNvPr>
            <p:cNvSpPr/>
            <p:nvPr userDrawn="1"/>
          </p:nvSpPr>
          <p:spPr>
            <a:xfrm>
              <a:off x="9461500" y="-2"/>
              <a:ext cx="1244600" cy="1146049"/>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b="0" i="0" dirty="0">
                <a:latin typeface="Arial" panose="020B0604020202020204" pitchFamily="34" charset="0"/>
              </a:endParaRPr>
            </a:p>
          </p:txBody>
        </p:sp>
      </p:grpSp>
      <p:sp>
        <p:nvSpPr>
          <p:cNvPr id="21" name="Title Placeholder 1">
            <a:extLst>
              <a:ext uri="{FF2B5EF4-FFF2-40B4-BE49-F238E27FC236}">
                <a16:creationId xmlns:a16="http://schemas.microsoft.com/office/drawing/2014/main" id="{8C33FE98-1935-B040-8907-C584A4C95155}"/>
              </a:ext>
            </a:extLst>
          </p:cNvPr>
          <p:cNvSpPr>
            <a:spLocks noGrp="1"/>
          </p:cNvSpPr>
          <p:nvPr>
            <p:ph type="title"/>
          </p:nvPr>
        </p:nvSpPr>
        <p:spPr>
          <a:xfrm>
            <a:off x="609600" y="77723"/>
            <a:ext cx="9144000" cy="990600"/>
          </a:xfrm>
          <a:prstGeom prst="rect">
            <a:avLst/>
          </a:prstGeom>
        </p:spPr>
        <p:txBody>
          <a:bodyPr vert="horz" lIns="91440" tIns="45720" rIns="91440" bIns="45720" rtlCol="0" anchor="ctr">
            <a:normAutofit/>
          </a:bodyPr>
          <a:lstStyle/>
          <a:p>
            <a:r>
              <a:rPr lang="en-US" dirty="0"/>
              <a:t>Click to add a Slide Title</a:t>
            </a:r>
          </a:p>
        </p:txBody>
      </p:sp>
      <p:pic>
        <p:nvPicPr>
          <p:cNvPr id="22" name="Picture 21">
            <a:extLst>
              <a:ext uri="{FF2B5EF4-FFF2-40B4-BE49-F238E27FC236}">
                <a16:creationId xmlns:a16="http://schemas.microsoft.com/office/drawing/2014/main" id="{B50E6EC0-5F69-D147-AFD8-D533FB6F760E}"/>
              </a:ext>
            </a:extLst>
          </p:cNvPr>
          <p:cNvPicPr>
            <a:picLocks noChangeAspect="1"/>
          </p:cNvPicPr>
          <p:nvPr userDrawn="1"/>
        </p:nvPicPr>
        <p:blipFill>
          <a:blip r:embed="rId15" cstate="email">
            <a:extLst>
              <a:ext uri="{28A0092B-C50C-407E-A947-70E740481C1C}">
                <a14:useLocalDpi xmlns:a14="http://schemas.microsoft.com/office/drawing/2010/main"/>
              </a:ext>
            </a:extLst>
          </a:blip>
          <a:stretch>
            <a:fillRect/>
          </a:stretch>
        </p:blipFill>
        <p:spPr>
          <a:xfrm>
            <a:off x="9341198" y="6293874"/>
            <a:ext cx="1669702" cy="539442"/>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65" r:id="rId2"/>
    <p:sldLayoutId id="2147483667" r:id="rId3"/>
    <p:sldLayoutId id="2147483668" r:id="rId4"/>
    <p:sldLayoutId id="2147483669" r:id="rId5"/>
    <p:sldLayoutId id="2147483650" r:id="rId6"/>
    <p:sldLayoutId id="2147483666" r:id="rId7"/>
    <p:sldLayoutId id="2147483654" r:id="rId8"/>
    <p:sldLayoutId id="2147483652" r:id="rId9"/>
    <p:sldLayoutId id="2147483659" r:id="rId10"/>
    <p:sldLayoutId id="2147483662" r:id="rId11"/>
    <p:sldLayoutId id="2147483663" r:id="rId12"/>
    <p:sldLayoutId id="2147483664" r:id="rId13"/>
  </p:sldLayoutIdLst>
  <p:hf hdr="0" dt="0"/>
  <p:txStyles>
    <p:titleStyle>
      <a:lvl1pPr algn="l" defTabSz="914400" rtl="0" eaLnBrk="1" latinLnBrk="0" hangingPunct="1">
        <a:spcBef>
          <a:spcPct val="0"/>
        </a:spcBef>
        <a:buNone/>
        <a:defRPr sz="2800" b="1" i="0" kern="1200">
          <a:solidFill>
            <a:schemeClr val="bg1"/>
          </a:solidFill>
          <a:latin typeface="Calibri" panose="020F0502020204030204" pitchFamily="34" charset="0"/>
          <a:ea typeface="+mj-ea"/>
          <a:cs typeface="Calibri" panose="020F0502020204030204" pitchFamily="34" charset="0"/>
        </a:defRPr>
      </a:lvl1pPr>
    </p:titleStyle>
    <p:bodyStyle>
      <a:lvl1pPr marL="233363" indent="-233363" algn="l" defTabSz="914400" rtl="0" eaLnBrk="1" latinLnBrk="0" hangingPunct="1">
        <a:spcBef>
          <a:spcPct val="20000"/>
        </a:spcBef>
        <a:spcAft>
          <a:spcPts val="600"/>
        </a:spcAft>
        <a:buClr>
          <a:schemeClr val="accent1"/>
        </a:buClr>
        <a:buSzPct val="100000"/>
        <a:buFont typeface="Courier New" panose="02070309020205020404" pitchFamily="49" charset="0"/>
        <a:buChar char="o"/>
        <a:tabLst/>
        <a:defRPr sz="1800" b="0" i="0" kern="1200" spc="0">
          <a:solidFill>
            <a:schemeClr val="tx1"/>
          </a:solidFill>
          <a:latin typeface="Calibri Light" panose="020F0302020204030204" pitchFamily="34" charset="0"/>
          <a:ea typeface="+mn-ea"/>
          <a:cs typeface="Calibri Light" panose="020F0302020204030204" pitchFamily="34" charset="0"/>
        </a:defRPr>
      </a:lvl1pPr>
      <a:lvl2pPr marL="573088" indent="-115888" algn="l" defTabSz="914400" rtl="0" eaLnBrk="1" latinLnBrk="0" hangingPunct="1">
        <a:spcBef>
          <a:spcPct val="20000"/>
        </a:spcBef>
        <a:spcAft>
          <a:spcPts val="600"/>
        </a:spcAft>
        <a:buClr>
          <a:schemeClr val="accent2"/>
        </a:buClr>
        <a:buFont typeface="Arial" pitchFamily="34" charset="0"/>
        <a:buChar char="•"/>
        <a:tabLst/>
        <a:defRPr sz="1600" b="0" i="0" kern="1200" spc="0">
          <a:solidFill>
            <a:schemeClr val="tx1">
              <a:lumMod val="60000"/>
              <a:lumOff val="40000"/>
            </a:schemeClr>
          </a:solidFill>
          <a:latin typeface="Calibri Light" panose="020F0302020204030204" pitchFamily="34" charset="0"/>
          <a:ea typeface="+mn-ea"/>
          <a:cs typeface="Calibri Light" panose="020F0302020204030204" pitchFamily="34" charset="0"/>
        </a:defRPr>
      </a:lvl2pPr>
      <a:lvl3pPr marL="1035050" indent="-120650" algn="l" defTabSz="914400" rtl="0" eaLnBrk="1" latinLnBrk="0" hangingPunct="1">
        <a:spcBef>
          <a:spcPct val="20000"/>
        </a:spcBef>
        <a:spcAft>
          <a:spcPts val="600"/>
        </a:spcAft>
        <a:buClr>
          <a:schemeClr val="accent2"/>
        </a:buClr>
        <a:buFont typeface="System Font Regular"/>
        <a:buChar char="-"/>
        <a:tabLst/>
        <a:defRPr sz="1400" b="0" i="0" kern="1200" spc="0">
          <a:solidFill>
            <a:schemeClr val="tx1">
              <a:lumMod val="60000"/>
              <a:lumOff val="40000"/>
            </a:schemeClr>
          </a:solidFill>
          <a:latin typeface="Calibri Light" panose="020F0302020204030204" pitchFamily="34" charset="0"/>
          <a:ea typeface="+mn-ea"/>
          <a:cs typeface="Calibri Light" panose="020F0302020204030204" pitchFamily="34" charset="0"/>
        </a:defRPr>
      </a:lvl3pPr>
      <a:lvl4pPr marL="1489075" indent="-117475" algn="l" defTabSz="914400" rtl="0" eaLnBrk="1" latinLnBrk="0" hangingPunct="1">
        <a:spcBef>
          <a:spcPct val="20000"/>
        </a:spcBef>
        <a:spcAft>
          <a:spcPts val="600"/>
        </a:spcAft>
        <a:buClr>
          <a:schemeClr val="tx1">
            <a:lumMod val="60000"/>
            <a:lumOff val="40000"/>
          </a:schemeClr>
        </a:buClr>
        <a:buFont typeface="System Font Regular"/>
        <a:buChar char="-"/>
        <a:tabLst/>
        <a:defRPr sz="1400" b="0" i="0" kern="1200" spc="0">
          <a:solidFill>
            <a:schemeClr val="tx1">
              <a:lumMod val="60000"/>
              <a:lumOff val="40000"/>
            </a:schemeClr>
          </a:solidFill>
          <a:latin typeface="Calibri Light" panose="020F0302020204030204" pitchFamily="34" charset="0"/>
          <a:ea typeface="+mn-ea"/>
          <a:cs typeface="Calibri Light" panose="020F0302020204030204" pitchFamily="34" charset="0"/>
        </a:defRPr>
      </a:lvl4pPr>
      <a:lvl5pPr marL="1949450" indent="-120650" algn="l" defTabSz="914400" rtl="0" eaLnBrk="1" latinLnBrk="0" hangingPunct="1">
        <a:spcBef>
          <a:spcPct val="20000"/>
        </a:spcBef>
        <a:spcAft>
          <a:spcPts val="600"/>
        </a:spcAft>
        <a:buClr>
          <a:schemeClr val="tx1">
            <a:lumMod val="60000"/>
            <a:lumOff val="40000"/>
          </a:schemeClr>
        </a:buClr>
        <a:buFont typeface="System Font Regular"/>
        <a:buChar char="-"/>
        <a:tabLst/>
        <a:defRPr sz="1400" b="0" i="0" kern="1200" spc="0">
          <a:solidFill>
            <a:schemeClr val="tx1">
              <a:lumMod val="60000"/>
              <a:lumOff val="40000"/>
            </a:schemeClr>
          </a:solidFill>
          <a:latin typeface="Calibri Light" panose="020F0302020204030204" pitchFamily="34" charset="0"/>
          <a:ea typeface="+mn-ea"/>
          <a:cs typeface="Calibri Light" panose="020F030202020403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s://www.google.com/imgres?imgurl=https://images.megapixl.com/488/4882592.jpg&amp;imgrefurl=https://www.megapixl.com/internet-research-magnifying-glass-illustration-4882592&amp;docid=28yoXLIzFzHXkM&amp;tbnid=RXBBAGjKElV_7M:&amp;vet=10ahUKEwjutMu0x-naAhVjoFkKHbJnDtUQMwh1KDIwMg..i&amp;w=800&amp;h=730&amp;bih=506&amp;biw=1024&amp;q=clipart%20snooping&amp;ved=0ahUKEwjutMu0x-naAhVjoFkKHbJnDtUQMwh1KDIwMg&amp;iact=mrc&amp;uact=8" TargetMode="Externa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hyperlink" Target="https://www.google.com/imgres?imgurl=https://www.educba.com/academy/wp-content/uploads/2016/06/group-decision-1024x1024.jpg&amp;imgrefurl=https://www.educba.com/improve-non-verbal-communication/&amp;docid=uKHZaNvuGaOihM&amp;tbnid=bHgvCycQrrLL0M:&amp;vet=10ahUKEwjxv4bGzunaAhWlSt8KHaIRC8AQMwitAigYMBg..i&amp;w=1024&amp;h=1024&amp;bih=506&amp;biw=1024&amp;q=verbal%20comm&amp;ved=0ahUKEwjxv4bGzunaAhWlSt8KHaIRC8AQMwitAigYMBg&amp;iact=mrc&amp;uact=8" TargetMode="External"/><Relationship Id="rId1" Type="http://schemas.openxmlformats.org/officeDocument/2006/relationships/slideLayout" Target="../slideLayouts/slideLayout6.xml"/><Relationship Id="rId4" Type="http://schemas.openxmlformats.org/officeDocument/2006/relationships/image" Target="../media/image12.jpg"/></Relationships>
</file>

<file path=ppt/slides/_rels/slide15.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mailto:ecuh_privacy@ecuhealth.org" TargetMode="External"/><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6.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hyperlink" Target="https://www.google.com/imgres?imgurl=https://www.marshallcolibrary.org/images/featured-howtochoose.jpg&amp;imgrefurl=https://www.marshallcolibrary.org/9-front-page/1116-paper-shredding-benton&amp;docid=POaRxz83Vr_FqM&amp;tbnid=oPN_uKJiavkW0M:&amp;vet=10ahUKEwi3iaPEyenaAhWN3oMKHdkoB0IQMwiIASgdMB0..i&amp;w=800&amp;h=533&amp;bih=506&amp;biw=1024&amp;q=paper%20shredding&amp;ved=0ahUKEwi3iaPEyenaAhWN3oMKHdkoB0IQMwiIASgdMB0&amp;iact=mrc&amp;uact=8"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F3F7618-D28C-514F-BD15-6749C1949F1E}"/>
              </a:ext>
            </a:extLst>
          </p:cNvPr>
          <p:cNvSpPr>
            <a:spLocks noGrp="1"/>
          </p:cNvSpPr>
          <p:nvPr>
            <p:ph type="ctrTitle"/>
          </p:nvPr>
        </p:nvSpPr>
        <p:spPr/>
        <p:txBody>
          <a:bodyPr/>
          <a:lstStyle/>
          <a:p>
            <a:r>
              <a:rPr lang="en-US" dirty="0" smtClean="0"/>
              <a:t>HIPAA Privacy</a:t>
            </a:r>
            <a:endParaRPr lang="en-US" dirty="0"/>
          </a:p>
        </p:txBody>
      </p:sp>
      <p:sp>
        <p:nvSpPr>
          <p:cNvPr id="5" name="Subtitle 4">
            <a:extLst>
              <a:ext uri="{FF2B5EF4-FFF2-40B4-BE49-F238E27FC236}">
                <a16:creationId xmlns:a16="http://schemas.microsoft.com/office/drawing/2014/main" id="{4A012697-D9AC-C249-89A0-86F1C13C3C50}"/>
              </a:ext>
            </a:extLst>
          </p:cNvPr>
          <p:cNvSpPr>
            <a:spLocks noGrp="1"/>
          </p:cNvSpPr>
          <p:nvPr>
            <p:ph type="subTitle" idx="1"/>
          </p:nvPr>
        </p:nvSpPr>
        <p:spPr/>
        <p:txBody>
          <a:bodyPr/>
          <a:lstStyle/>
          <a:p>
            <a:r>
              <a:rPr lang="en-US" dirty="0" smtClean="0"/>
              <a:t>New Team Member Orientation</a:t>
            </a:r>
            <a:endParaRPr lang="en-US" dirty="0"/>
          </a:p>
        </p:txBody>
      </p:sp>
    </p:spTree>
    <p:extLst>
      <p:ext uri="{BB962C8B-B14F-4D97-AF65-F5344CB8AC3E}">
        <p14:creationId xmlns:p14="http://schemas.microsoft.com/office/powerpoint/2010/main" val="2523832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endParaRPr lang="en-US" dirty="0"/>
          </a:p>
        </p:txBody>
      </p:sp>
      <p:sp>
        <p:nvSpPr>
          <p:cNvPr id="3" name="Title 2"/>
          <p:cNvSpPr>
            <a:spLocks noGrp="1"/>
          </p:cNvSpPr>
          <p:nvPr>
            <p:ph type="title"/>
          </p:nvPr>
        </p:nvSpPr>
        <p:spPr/>
        <p:txBody>
          <a:bodyPr/>
          <a:lstStyle/>
          <a:p>
            <a:r>
              <a:rPr lang="en-US" dirty="0"/>
              <a:t>What puts us at risk for a BREACH</a:t>
            </a:r>
          </a:p>
        </p:txBody>
      </p:sp>
      <p:sp>
        <p:nvSpPr>
          <p:cNvPr id="5" name="Slide Number Placeholder 4"/>
          <p:cNvSpPr>
            <a:spLocks noGrp="1"/>
          </p:cNvSpPr>
          <p:nvPr>
            <p:ph type="sldNum" sz="quarter" idx="12"/>
          </p:nvPr>
        </p:nvSpPr>
        <p:spPr/>
        <p:txBody>
          <a:bodyPr/>
          <a:lstStyle/>
          <a:p>
            <a:fld id="{99B8DC37-36E7-4B5B-90A1-B6DF1BD90A98}" type="slidenum">
              <a:rPr lang="en-US" smtClean="0"/>
              <a:pPr/>
              <a:t>10</a:t>
            </a:fld>
            <a:endParaRPr lang="en-US" dirty="0"/>
          </a:p>
        </p:txBody>
      </p:sp>
      <p:sp>
        <p:nvSpPr>
          <p:cNvPr id="6" name="Rectangle 2"/>
          <p:cNvSpPr>
            <a:spLocks noChangeArrowheads="1"/>
          </p:cNvSpPr>
          <p:nvPr/>
        </p:nvSpPr>
        <p:spPr bwMode="auto">
          <a:xfrm>
            <a:off x="228600" y="1413301"/>
            <a:ext cx="2487091"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4800" b="0" i="0" u="none" strike="noStrike" cap="none" normalizeH="0" baseline="0" dirty="0" smtClean="0">
                <a:ln>
                  <a:noFill/>
                </a:ln>
                <a:solidFill>
                  <a:srgbClr val="FF0000"/>
                </a:solidFill>
                <a:effectLst/>
                <a:latin typeface="Bernard MT Condensed" panose="02050806060905020404" pitchFamily="18" charset="0"/>
                <a:ea typeface="Times New Roman" panose="02020603050405020304" pitchFamily="18" charset="0"/>
                <a:cs typeface="Arial" panose="020B0604020202020204" pitchFamily="34" charset="0"/>
              </a:rPr>
              <a:t>Searching</a:t>
            </a:r>
            <a:endParaRPr kumimoji="0" lang="en-US" altLang="en-US" sz="4800" b="0" i="0" u="none" strike="noStrike" cap="none" normalizeH="0" baseline="0" dirty="0" smtClean="0">
              <a:ln>
                <a:noFill/>
              </a:ln>
              <a:solidFill>
                <a:schemeClr val="tx1"/>
              </a:solidFill>
              <a:effectLst/>
            </a:endParaRPr>
          </a:p>
        </p:txBody>
      </p:sp>
      <p:pic>
        <p:nvPicPr>
          <p:cNvPr id="5121" name="Picture 2" descr="Image result for clipart snoopin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b="9064"/>
          <a:stretch>
            <a:fillRect/>
          </a:stretch>
        </p:blipFill>
        <p:spPr bwMode="auto">
          <a:xfrm>
            <a:off x="10533646" y="1451506"/>
            <a:ext cx="1201154" cy="986894"/>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3"/>
          <p:cNvSpPr>
            <a:spLocks noChangeArrowheads="1"/>
          </p:cNvSpPr>
          <p:nvPr/>
        </p:nvSpPr>
        <p:spPr bwMode="auto">
          <a:xfrm>
            <a:off x="264695" y="2172130"/>
            <a:ext cx="107442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smtClean="0">
                <a:ln>
                  <a:noFill/>
                </a:ln>
                <a:solidFill>
                  <a:schemeClr val="tx1"/>
                </a:solidFill>
                <a:effectLst/>
                <a:latin typeface="+mj-lt"/>
                <a:ea typeface="Times New Roman" panose="02020603050405020304" pitchFamily="18" charset="0"/>
                <a:cs typeface="Arial" panose="020B0604020202020204" pitchFamily="34" charset="0"/>
              </a:rPr>
              <a:t>Using Epic to find information like </a:t>
            </a:r>
            <a:r>
              <a:rPr lang="en-US" altLang="en-US" sz="2400" dirty="0" smtClean="0">
                <a:latin typeface="+mj-lt"/>
                <a:ea typeface="Times New Roman" panose="02020603050405020304" pitchFamily="18" charset="0"/>
                <a:cs typeface="Arial" panose="020B0604020202020204" pitchFamily="34" charset="0"/>
              </a:rPr>
              <a:t>a </a:t>
            </a:r>
            <a:r>
              <a:rPr kumimoji="0" lang="en-US" altLang="en-US" sz="2400" b="0" i="0" u="none" strike="noStrike" cap="none" normalizeH="0" baseline="0" dirty="0" smtClean="0">
                <a:ln>
                  <a:noFill/>
                </a:ln>
                <a:solidFill>
                  <a:schemeClr val="tx1"/>
                </a:solidFill>
                <a:effectLst/>
                <a:latin typeface="+mj-lt"/>
                <a:ea typeface="Times New Roman" panose="02020603050405020304" pitchFamily="18" charset="0"/>
                <a:cs typeface="Arial" panose="020B0604020202020204" pitchFamily="34" charset="0"/>
              </a:rPr>
              <a:t>phone number, address, date of birth, or room number for an individual such as a co-worker, family member, neighbor, friend, etc. for personal reasons. </a:t>
            </a:r>
            <a:endParaRPr kumimoji="0" lang="en-US" altLang="en-US" sz="2400" b="0" i="0" u="none" strike="noStrike" cap="none" normalizeH="0" baseline="0" dirty="0" smtClean="0">
              <a:ln>
                <a:noFill/>
              </a:ln>
              <a:solidFill>
                <a:schemeClr val="tx1"/>
              </a:solidFill>
              <a:effectLst/>
              <a:latin typeface="+mj-lt"/>
            </a:endParaRPr>
          </a:p>
        </p:txBody>
      </p:sp>
      <p:sp>
        <p:nvSpPr>
          <p:cNvPr id="8" name="Rectangle 7"/>
          <p:cNvSpPr/>
          <p:nvPr/>
        </p:nvSpPr>
        <p:spPr>
          <a:xfrm>
            <a:off x="228600" y="3449688"/>
            <a:ext cx="11506200" cy="830997"/>
          </a:xfrm>
          <a:prstGeom prst="rect">
            <a:avLst/>
          </a:prstGeom>
        </p:spPr>
        <p:txBody>
          <a:bodyPr wrap="square">
            <a:spAutoFit/>
          </a:bodyPr>
          <a:lstStyle/>
          <a:p>
            <a:pPr lvl="0" eaLnBrk="0" fontAlgn="base" hangingPunct="0">
              <a:spcBef>
                <a:spcPct val="0"/>
              </a:spcBef>
              <a:spcAft>
                <a:spcPct val="0"/>
              </a:spcAft>
            </a:pPr>
            <a:r>
              <a:rPr lang="en-US" altLang="en-US" sz="2400" dirty="0" smtClean="0">
                <a:latin typeface="+mj-lt"/>
                <a:ea typeface="Times New Roman" panose="02020603050405020304" pitchFamily="18" charset="0"/>
                <a:cs typeface="Arial" panose="020B0604020202020204" pitchFamily="34" charset="0"/>
              </a:rPr>
              <a:t>Also, not </a:t>
            </a:r>
            <a:r>
              <a:rPr lang="en-US" altLang="en-US" sz="2400" dirty="0">
                <a:latin typeface="+mj-lt"/>
                <a:ea typeface="Times New Roman" panose="02020603050405020304" pitchFamily="18" charset="0"/>
                <a:cs typeface="Arial" panose="020B0604020202020204" pitchFamily="34" charset="0"/>
              </a:rPr>
              <a:t>locking computer </a:t>
            </a:r>
            <a:r>
              <a:rPr lang="en-US" altLang="en-US" sz="2400" dirty="0" smtClean="0">
                <a:latin typeface="+mj-lt"/>
                <a:ea typeface="Times New Roman" panose="02020603050405020304" pitchFamily="18" charset="0"/>
                <a:cs typeface="Arial" panose="020B0604020202020204" pitchFamily="34" charset="0"/>
              </a:rPr>
              <a:t>workstation, you will be held responsible for access </a:t>
            </a:r>
          </a:p>
          <a:p>
            <a:pPr lvl="0" eaLnBrk="0" fontAlgn="base" hangingPunct="0">
              <a:spcBef>
                <a:spcPct val="0"/>
              </a:spcBef>
              <a:spcAft>
                <a:spcPct val="0"/>
              </a:spcAft>
            </a:pPr>
            <a:r>
              <a:rPr lang="en-US" altLang="en-US" sz="2400" dirty="0" smtClean="0">
                <a:latin typeface="+mj-lt"/>
                <a:ea typeface="Times New Roman" panose="02020603050405020304" pitchFamily="18" charset="0"/>
                <a:cs typeface="Arial" panose="020B0604020202020204" pitchFamily="34" charset="0"/>
              </a:rPr>
              <a:t>under YOUR </a:t>
            </a:r>
            <a:r>
              <a:rPr lang="en-US" altLang="en-US" sz="2400" dirty="0" smtClean="0">
                <a:latin typeface="+mj-lt"/>
                <a:ea typeface="Times New Roman" panose="02020603050405020304" pitchFamily="18" charset="0"/>
                <a:cs typeface="Arial" panose="020B0604020202020204" pitchFamily="34" charset="0"/>
              </a:rPr>
              <a:t>credentials!</a:t>
            </a:r>
            <a:endParaRPr lang="en-US" altLang="en-US" sz="1050" dirty="0"/>
          </a:p>
        </p:txBody>
      </p:sp>
      <p:sp>
        <p:nvSpPr>
          <p:cNvPr id="9" name="Rectangle 8"/>
          <p:cNvSpPr/>
          <p:nvPr/>
        </p:nvSpPr>
        <p:spPr>
          <a:xfrm>
            <a:off x="1660080" y="4655078"/>
            <a:ext cx="8643239" cy="830997"/>
          </a:xfrm>
          <a:prstGeom prst="rect">
            <a:avLst/>
          </a:prstGeom>
        </p:spPr>
        <p:txBody>
          <a:bodyPr wrap="square">
            <a:spAutoFit/>
          </a:bodyPr>
          <a:lstStyle/>
          <a:p>
            <a:pPr lvl="0" eaLnBrk="0" fontAlgn="base" hangingPunct="0">
              <a:spcBef>
                <a:spcPct val="0"/>
              </a:spcBef>
              <a:spcAft>
                <a:spcPct val="0"/>
              </a:spcAft>
            </a:pPr>
            <a:r>
              <a:rPr lang="en-US" altLang="en-US" sz="4800" b="1" dirty="0">
                <a:latin typeface="+mj-lt"/>
                <a:ea typeface="Times New Roman" panose="02020603050405020304" pitchFamily="18" charset="0"/>
                <a:cs typeface="Arial" panose="020B0604020202020204" pitchFamily="34" charset="0"/>
              </a:rPr>
              <a:t>REMEMBER Epic is not Google!!! </a:t>
            </a:r>
            <a:endParaRPr lang="en-US" altLang="en-US" sz="4800" b="1" dirty="0">
              <a:latin typeface="+mj-lt"/>
            </a:endParaRPr>
          </a:p>
        </p:txBody>
      </p:sp>
    </p:spTree>
    <p:extLst>
      <p:ext uri="{BB962C8B-B14F-4D97-AF65-F5344CB8AC3E}">
        <p14:creationId xmlns:p14="http://schemas.microsoft.com/office/powerpoint/2010/main" val="466708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endParaRPr lang="en-US" dirty="0"/>
          </a:p>
        </p:txBody>
      </p:sp>
      <p:sp>
        <p:nvSpPr>
          <p:cNvPr id="3" name="Title 2"/>
          <p:cNvSpPr>
            <a:spLocks noGrp="1"/>
          </p:cNvSpPr>
          <p:nvPr>
            <p:ph type="title"/>
          </p:nvPr>
        </p:nvSpPr>
        <p:spPr/>
        <p:txBody>
          <a:bodyPr/>
          <a:lstStyle/>
          <a:p>
            <a:r>
              <a:rPr lang="en-US" dirty="0" smtClean="0"/>
              <a:t>Accessing EPIC</a:t>
            </a:r>
            <a:endParaRPr lang="en-US" dirty="0"/>
          </a:p>
        </p:txBody>
      </p:sp>
      <p:sp>
        <p:nvSpPr>
          <p:cNvPr id="4" name="Content Placeholder 3"/>
          <p:cNvSpPr>
            <a:spLocks noGrp="1"/>
          </p:cNvSpPr>
          <p:nvPr>
            <p:ph idx="1"/>
          </p:nvPr>
        </p:nvSpPr>
        <p:spPr>
          <a:xfrm>
            <a:off x="381000" y="1199265"/>
            <a:ext cx="10972800" cy="4515735"/>
          </a:xfrm>
        </p:spPr>
        <p:txBody>
          <a:bodyPr/>
          <a:lstStyle/>
          <a:p>
            <a:pPr marL="117475" indent="0">
              <a:spcBef>
                <a:spcPts val="0"/>
              </a:spcBef>
              <a:spcAft>
                <a:spcPts val="0"/>
              </a:spcAft>
              <a:buNone/>
            </a:pPr>
            <a:r>
              <a:rPr lang="en-US" sz="2600" dirty="0" smtClean="0"/>
              <a:t>Do’s:</a:t>
            </a:r>
          </a:p>
          <a:p>
            <a:pPr lvl="1"/>
            <a:r>
              <a:rPr lang="en-US" sz="2400" dirty="0" smtClean="0"/>
              <a:t>Only </a:t>
            </a:r>
            <a:r>
              <a:rPr lang="en-US" sz="2400" dirty="0"/>
              <a:t>access medical records for which you have a job reason to do </a:t>
            </a:r>
            <a:r>
              <a:rPr lang="en-US" sz="2400" dirty="0" smtClean="0"/>
              <a:t>so</a:t>
            </a:r>
          </a:p>
          <a:p>
            <a:pPr marL="0" indent="-57150">
              <a:spcBef>
                <a:spcPts val="0"/>
              </a:spcBef>
              <a:spcAft>
                <a:spcPts val="0"/>
              </a:spcAft>
              <a:buNone/>
            </a:pPr>
            <a:r>
              <a:rPr lang="en-US" sz="2600" dirty="0" smtClean="0"/>
              <a:t> Don’ts:</a:t>
            </a:r>
            <a:endParaRPr lang="en-US" sz="2600" dirty="0"/>
          </a:p>
          <a:p>
            <a:pPr lvl="1"/>
            <a:r>
              <a:rPr lang="en-US" sz="2400" dirty="0"/>
              <a:t>Accessing your own medical record or the medical records of family members through the </a:t>
            </a:r>
            <a:r>
              <a:rPr lang="en-US" sz="2400" dirty="0" smtClean="0"/>
              <a:t>Electronic Health Record (EPIC)</a:t>
            </a:r>
            <a:endParaRPr lang="en-US" sz="2400" dirty="0"/>
          </a:p>
          <a:p>
            <a:pPr lvl="3">
              <a:buSzPct val="60000"/>
            </a:pPr>
            <a:r>
              <a:rPr lang="en-US" sz="2000" dirty="0"/>
              <a:t>To access your own medical record, you must use </a:t>
            </a:r>
            <a:r>
              <a:rPr lang="en-US" sz="2000" dirty="0" err="1"/>
              <a:t>MyChart</a:t>
            </a:r>
            <a:endParaRPr lang="en-US" sz="2000" dirty="0"/>
          </a:p>
          <a:p>
            <a:pPr lvl="3">
              <a:buSzPct val="60000"/>
            </a:pPr>
            <a:r>
              <a:rPr lang="en-US" sz="2000" dirty="0"/>
              <a:t>To access a family member’s chart, that family member must give you permission and provide you with the log-in credentials to access the family member’s </a:t>
            </a:r>
            <a:r>
              <a:rPr lang="en-US" sz="2000" dirty="0" err="1" smtClean="0"/>
              <a:t>MyChart</a:t>
            </a:r>
            <a:endParaRPr lang="en-US" sz="2200" dirty="0"/>
          </a:p>
          <a:p>
            <a:pPr marL="0" indent="0" algn="ctr">
              <a:buSzPct val="60000"/>
              <a:buNone/>
            </a:pPr>
            <a:r>
              <a:rPr lang="en-US" sz="2800" b="1" dirty="0" smtClean="0">
                <a:solidFill>
                  <a:srgbClr val="FF0000"/>
                </a:solidFill>
              </a:rPr>
              <a:t>Inappropriate </a:t>
            </a:r>
            <a:r>
              <a:rPr lang="en-US" sz="2800" b="1" dirty="0">
                <a:solidFill>
                  <a:srgbClr val="FF0000"/>
                </a:solidFill>
              </a:rPr>
              <a:t>access into the medical record is a HIPAA Violation and can result in </a:t>
            </a:r>
            <a:r>
              <a:rPr lang="en-US" sz="2800" b="1" dirty="0" smtClean="0">
                <a:solidFill>
                  <a:srgbClr val="FF0000"/>
                </a:solidFill>
              </a:rPr>
              <a:t>corrective action</a:t>
            </a:r>
            <a:endParaRPr lang="en-US" sz="2800" b="1" dirty="0">
              <a:solidFill>
                <a:srgbClr val="FF0000"/>
              </a:solidFill>
            </a:endParaRPr>
          </a:p>
          <a:p>
            <a:endParaRPr lang="en-US" dirty="0"/>
          </a:p>
        </p:txBody>
      </p:sp>
      <p:pic>
        <p:nvPicPr>
          <p:cNvPr id="3074" name="Picture 2" descr="Digitação Free Stock Vectors"/>
          <p:cNvPicPr>
            <a:picLocks noChangeAspect="1" noChangeArrowheads="1"/>
          </p:cNvPicPr>
          <p:nvPr/>
        </p:nvPicPr>
        <p:blipFill rotWithShape="1">
          <a:blip r:embed="rId2">
            <a:extLst>
              <a:ext uri="{28A0092B-C50C-407E-A947-70E740481C1C}">
                <a14:useLocalDpi xmlns:a14="http://schemas.microsoft.com/office/drawing/2010/main" val="0"/>
              </a:ext>
            </a:extLst>
          </a:blip>
          <a:srcRect t="11790" b="11790"/>
          <a:stretch/>
        </p:blipFill>
        <p:spPr bwMode="auto">
          <a:xfrm>
            <a:off x="1295400" y="5181599"/>
            <a:ext cx="1609725" cy="1066801"/>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p:cNvSpPr>
            <a:spLocks noGrp="1"/>
          </p:cNvSpPr>
          <p:nvPr>
            <p:ph type="sldNum" sz="quarter" idx="12"/>
          </p:nvPr>
        </p:nvSpPr>
        <p:spPr/>
        <p:txBody>
          <a:bodyPr/>
          <a:lstStyle/>
          <a:p>
            <a:fld id="{99B8DC37-36E7-4B5B-90A1-B6DF1BD90A98}" type="slidenum">
              <a:rPr lang="en-US" smtClean="0"/>
              <a:pPr/>
              <a:t>11</a:t>
            </a:fld>
            <a:endParaRPr lang="en-US" dirty="0"/>
          </a:p>
        </p:txBody>
      </p:sp>
    </p:spTree>
    <p:extLst>
      <p:ext uri="{BB962C8B-B14F-4D97-AF65-F5344CB8AC3E}">
        <p14:creationId xmlns:p14="http://schemas.microsoft.com/office/powerpoint/2010/main" val="28142608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F66654F-298E-DD43-8D36-2EDB16EDE265}"/>
              </a:ext>
            </a:extLst>
          </p:cNvPr>
          <p:cNvSpPr>
            <a:spLocks noGrp="1"/>
          </p:cNvSpPr>
          <p:nvPr>
            <p:ph type="ctrTitle"/>
          </p:nvPr>
        </p:nvSpPr>
        <p:spPr>
          <a:xfrm>
            <a:off x="609600" y="457199"/>
            <a:ext cx="10611462" cy="3585411"/>
          </a:xfrm>
        </p:spPr>
        <p:txBody>
          <a:bodyPr/>
          <a:lstStyle/>
          <a:p>
            <a:r>
              <a:rPr lang="en-US" dirty="0" smtClean="0"/>
              <a:t>Access ONLY what you need to do your job!  </a:t>
            </a:r>
            <a:br>
              <a:rPr lang="en-US" dirty="0" smtClean="0"/>
            </a:br>
            <a:r>
              <a:rPr lang="en-US" dirty="0"/>
              <a:t/>
            </a:r>
            <a:br>
              <a:rPr lang="en-US" dirty="0"/>
            </a:br>
            <a:r>
              <a:rPr lang="en-US" dirty="0" smtClean="0"/>
              <a:t>It’s as simple as that.  </a:t>
            </a:r>
            <a:br>
              <a:rPr lang="en-US" dirty="0" smtClean="0"/>
            </a:br>
            <a:r>
              <a:rPr lang="en-US" dirty="0"/>
              <a:t/>
            </a:r>
            <a:br>
              <a:rPr lang="en-US" dirty="0"/>
            </a:br>
            <a:r>
              <a:rPr lang="en-US" dirty="0" smtClean="0"/>
              <a:t>If you can do your JOB without it, don’t access it.</a:t>
            </a:r>
            <a:endParaRPr lang="en-US" dirty="0"/>
          </a:p>
        </p:txBody>
      </p:sp>
      <p:sp>
        <p:nvSpPr>
          <p:cNvPr id="4" name="Slide Number Placeholder 3">
            <a:extLst>
              <a:ext uri="{FF2B5EF4-FFF2-40B4-BE49-F238E27FC236}">
                <a16:creationId xmlns:a16="http://schemas.microsoft.com/office/drawing/2014/main" id="{82D13F7F-FCA1-CD4F-8FBC-938C62DE235A}"/>
              </a:ext>
            </a:extLst>
          </p:cNvPr>
          <p:cNvSpPr>
            <a:spLocks noGrp="1"/>
          </p:cNvSpPr>
          <p:nvPr>
            <p:ph type="sldNum" sz="quarter" idx="4294967295"/>
          </p:nvPr>
        </p:nvSpPr>
        <p:spPr>
          <a:xfrm>
            <a:off x="11734800" y="6356350"/>
            <a:ext cx="457200" cy="365125"/>
          </a:xfrm>
          <a:prstGeom prst="rect">
            <a:avLst/>
          </a:prstGeom>
        </p:spPr>
        <p:txBody>
          <a:bodyPr/>
          <a:lstStyle/>
          <a:p>
            <a:fld id="{99B8DC37-36E7-4B5B-90A1-B6DF1BD90A98}" type="slidenum">
              <a:rPr lang="en-US" smtClean="0"/>
              <a:pPr/>
              <a:t>12</a:t>
            </a:fld>
            <a:endParaRPr lang="en-US" dirty="0"/>
          </a:p>
        </p:txBody>
      </p:sp>
    </p:spTree>
    <p:extLst>
      <p:ext uri="{BB962C8B-B14F-4D97-AF65-F5344CB8AC3E}">
        <p14:creationId xmlns:p14="http://schemas.microsoft.com/office/powerpoint/2010/main" val="23732769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endParaRPr lang="en-US" dirty="0"/>
          </a:p>
        </p:txBody>
      </p:sp>
      <p:sp>
        <p:nvSpPr>
          <p:cNvPr id="3" name="Title 2"/>
          <p:cNvSpPr>
            <a:spLocks noGrp="1"/>
          </p:cNvSpPr>
          <p:nvPr>
            <p:ph type="title"/>
          </p:nvPr>
        </p:nvSpPr>
        <p:spPr/>
        <p:txBody>
          <a:bodyPr/>
          <a:lstStyle/>
          <a:p>
            <a:r>
              <a:rPr lang="en-US" dirty="0" smtClean="0"/>
              <a:t>Protenus</a:t>
            </a:r>
            <a:endParaRPr lang="en-US" dirty="0"/>
          </a:p>
        </p:txBody>
      </p:sp>
      <p:sp>
        <p:nvSpPr>
          <p:cNvPr id="4" name="Content Placeholder 3"/>
          <p:cNvSpPr>
            <a:spLocks noGrp="1"/>
          </p:cNvSpPr>
          <p:nvPr>
            <p:ph idx="1"/>
          </p:nvPr>
        </p:nvSpPr>
        <p:spPr/>
        <p:txBody>
          <a:bodyPr/>
          <a:lstStyle/>
          <a:p>
            <a:r>
              <a:rPr lang="en-US" dirty="0" smtClean="0"/>
              <a:t>ECU Health uses a tool called Protenus to identify potentially inappropriate accesses to the electronic health record</a:t>
            </a:r>
          </a:p>
          <a:p>
            <a:pPr lvl="1"/>
            <a:r>
              <a:rPr lang="en-US" dirty="0" smtClean="0"/>
              <a:t>Protenus looks at EACH and EVERY access to the electronic health record</a:t>
            </a:r>
          </a:p>
          <a:p>
            <a:pPr lvl="1"/>
            <a:r>
              <a:rPr lang="en-US" dirty="0" smtClean="0"/>
              <a:t>Identifies potential inappropriate accesses</a:t>
            </a:r>
          </a:p>
          <a:p>
            <a:pPr lvl="2"/>
            <a:r>
              <a:rPr lang="en-US" dirty="0" smtClean="0"/>
              <a:t>Co-workers </a:t>
            </a:r>
          </a:p>
          <a:p>
            <a:pPr lvl="2"/>
            <a:r>
              <a:rPr lang="en-US" dirty="0" smtClean="0"/>
              <a:t>Family Members</a:t>
            </a:r>
          </a:p>
          <a:p>
            <a:pPr lvl="2"/>
            <a:r>
              <a:rPr lang="en-US" dirty="0" smtClean="0"/>
              <a:t>People in the news media</a:t>
            </a:r>
          </a:p>
          <a:p>
            <a:pPr lvl="2"/>
            <a:endParaRPr lang="en-US" dirty="0" smtClean="0"/>
          </a:p>
          <a:p>
            <a:pPr lvl="1"/>
            <a:endParaRPr lang="en-US" dirty="0" smtClean="0"/>
          </a:p>
          <a:p>
            <a:endParaRPr lang="en-US" dirty="0"/>
          </a:p>
        </p:txBody>
      </p:sp>
      <p:sp>
        <p:nvSpPr>
          <p:cNvPr id="5" name="Slide Number Placeholder 4"/>
          <p:cNvSpPr>
            <a:spLocks noGrp="1"/>
          </p:cNvSpPr>
          <p:nvPr>
            <p:ph type="sldNum" sz="quarter" idx="12"/>
          </p:nvPr>
        </p:nvSpPr>
        <p:spPr/>
        <p:txBody>
          <a:bodyPr/>
          <a:lstStyle/>
          <a:p>
            <a:fld id="{99B8DC37-36E7-4B5B-90A1-B6DF1BD90A98}" type="slidenum">
              <a:rPr lang="en-US" smtClean="0"/>
              <a:pPr/>
              <a:t>13</a:t>
            </a:fld>
            <a:endParaRPr lang="en-US" dirty="0"/>
          </a:p>
        </p:txBody>
      </p:sp>
    </p:spTree>
    <p:extLst>
      <p:ext uri="{BB962C8B-B14F-4D97-AF65-F5344CB8AC3E}">
        <p14:creationId xmlns:p14="http://schemas.microsoft.com/office/powerpoint/2010/main" val="39109548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endParaRPr lang="en-US" dirty="0"/>
          </a:p>
        </p:txBody>
      </p:sp>
      <p:sp>
        <p:nvSpPr>
          <p:cNvPr id="3" name="Title 2"/>
          <p:cNvSpPr>
            <a:spLocks noGrp="1"/>
          </p:cNvSpPr>
          <p:nvPr>
            <p:ph type="title"/>
          </p:nvPr>
        </p:nvSpPr>
        <p:spPr/>
        <p:txBody>
          <a:bodyPr/>
          <a:lstStyle/>
          <a:p>
            <a:r>
              <a:rPr lang="en-US" dirty="0"/>
              <a:t>What puts us at risk for a BREACH</a:t>
            </a:r>
          </a:p>
        </p:txBody>
      </p:sp>
      <p:sp>
        <p:nvSpPr>
          <p:cNvPr id="5" name="Slide Number Placeholder 4"/>
          <p:cNvSpPr>
            <a:spLocks noGrp="1"/>
          </p:cNvSpPr>
          <p:nvPr>
            <p:ph type="sldNum" sz="quarter" idx="12"/>
          </p:nvPr>
        </p:nvSpPr>
        <p:spPr/>
        <p:txBody>
          <a:bodyPr/>
          <a:lstStyle/>
          <a:p>
            <a:fld id="{99B8DC37-36E7-4B5B-90A1-B6DF1BD90A98}" type="slidenum">
              <a:rPr lang="en-US" smtClean="0"/>
              <a:pPr/>
              <a:t>14</a:t>
            </a:fld>
            <a:endParaRPr lang="en-US" dirty="0"/>
          </a:p>
        </p:txBody>
      </p:sp>
      <p:sp>
        <p:nvSpPr>
          <p:cNvPr id="12" name="Rectangle 11"/>
          <p:cNvSpPr/>
          <p:nvPr/>
        </p:nvSpPr>
        <p:spPr>
          <a:xfrm>
            <a:off x="685800" y="3218649"/>
            <a:ext cx="10744200" cy="2015936"/>
          </a:xfrm>
          <a:prstGeom prst="rect">
            <a:avLst/>
          </a:prstGeom>
        </p:spPr>
        <p:txBody>
          <a:bodyPr wrap="square">
            <a:spAutoFit/>
          </a:bodyPr>
          <a:lstStyle/>
          <a:p>
            <a:r>
              <a:rPr lang="en-US" sz="4800" dirty="0">
                <a:solidFill>
                  <a:srgbClr val="FF0000"/>
                </a:solidFill>
                <a:latin typeface="Bernard MT Condensed" panose="02050806060905020404" pitchFamily="18" charset="0"/>
                <a:ea typeface="Times New Roman" panose="02020603050405020304" pitchFamily="18" charset="0"/>
                <a:cs typeface="Arial" panose="020B0604020202020204" pitchFamily="34" charset="0"/>
              </a:rPr>
              <a:t>Loose Talk</a:t>
            </a:r>
            <a:endParaRPr lang="en-US" sz="4800" dirty="0">
              <a:latin typeface="Times New Roman" panose="02020603050405020304" pitchFamily="18" charset="0"/>
              <a:ea typeface="Times New Roman" panose="02020603050405020304" pitchFamily="18" charset="0"/>
            </a:endParaRPr>
          </a:p>
          <a:p>
            <a:pPr>
              <a:spcAft>
                <a:spcPts val="600"/>
              </a:spcAft>
            </a:pPr>
            <a:r>
              <a:rPr lang="en-US" sz="2400" dirty="0" smtClean="0">
                <a:latin typeface="+mj-lt"/>
                <a:ea typeface="Times New Roman" panose="02020603050405020304" pitchFamily="18" charset="0"/>
                <a:cs typeface="Arial" panose="020B0604020202020204" pitchFamily="34" charset="0"/>
              </a:rPr>
              <a:t>Telling </a:t>
            </a:r>
            <a:r>
              <a:rPr lang="en-US" sz="2400" dirty="0">
                <a:latin typeface="+mj-lt"/>
                <a:ea typeface="Times New Roman" panose="02020603050405020304" pitchFamily="18" charset="0"/>
                <a:cs typeface="Arial" panose="020B0604020202020204" pitchFamily="34" charset="0"/>
              </a:rPr>
              <a:t>others about patient diagnosis, treatment plan, etc</a:t>
            </a:r>
            <a:r>
              <a:rPr lang="en-US" sz="2400" dirty="0" smtClean="0">
                <a:latin typeface="+mj-lt"/>
                <a:ea typeface="Times New Roman" panose="02020603050405020304" pitchFamily="18" charset="0"/>
                <a:cs typeface="Arial" panose="020B0604020202020204" pitchFamily="34" charset="0"/>
              </a:rPr>
              <a:t>.</a:t>
            </a:r>
          </a:p>
          <a:p>
            <a:r>
              <a:rPr lang="en-US" sz="2400" dirty="0" smtClean="0">
                <a:latin typeface="+mj-lt"/>
                <a:ea typeface="Times New Roman" panose="02020603050405020304" pitchFamily="18" charset="0"/>
                <a:cs typeface="Arial" panose="020B0604020202020204" pitchFamily="34" charset="0"/>
              </a:rPr>
              <a:t>Avoid conversations involving PHI in public or common areas such as hallways, elevators, cafeterias, etc. </a:t>
            </a:r>
            <a:endParaRPr lang="en-US" sz="2400" dirty="0">
              <a:latin typeface="+mj-lt"/>
              <a:ea typeface="Times New Roman" panose="02020603050405020304" pitchFamily="18" charset="0"/>
            </a:endParaRPr>
          </a:p>
        </p:txBody>
      </p:sp>
      <p:sp>
        <p:nvSpPr>
          <p:cNvPr id="13" name="Rectangle 12"/>
          <p:cNvSpPr>
            <a:spLocks noChangeArrowheads="1"/>
          </p:cNvSpPr>
          <p:nvPr/>
        </p:nvSpPr>
        <p:spPr bwMode="auto">
          <a:xfrm>
            <a:off x="609600" y="16764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6155" name="Picture 5" descr="Image result for verbal comm">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707711" y="1557500"/>
            <a:ext cx="1292177" cy="1292177"/>
          </a:xfrm>
          <a:prstGeom prst="rect">
            <a:avLst/>
          </a:prstGeom>
          <a:noFill/>
          <a:extLst>
            <a:ext uri="{909E8E84-426E-40DD-AFC4-6F175D3DCCD1}">
              <a14:hiddenFill xmlns:a14="http://schemas.microsoft.com/office/drawing/2010/main">
                <a:solidFill>
                  <a:srgbClr val="FFFFFF"/>
                </a:solidFill>
              </a14:hiddenFill>
            </a:ext>
          </a:extLst>
        </p:spPr>
      </p:pic>
      <p:sp>
        <p:nvSpPr>
          <p:cNvPr id="14" name="Rectangle 13"/>
          <p:cNvSpPr>
            <a:spLocks noChangeArrowheads="1"/>
          </p:cNvSpPr>
          <p:nvPr/>
        </p:nvSpPr>
        <p:spPr bwMode="auto">
          <a:xfrm>
            <a:off x="609600" y="1533437"/>
            <a:ext cx="9480416"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4800" b="0" i="0" u="none" strike="noStrike" cap="none" normalizeH="0" baseline="0" dirty="0" smtClean="0">
                <a:ln>
                  <a:noFill/>
                </a:ln>
                <a:solidFill>
                  <a:srgbClr val="FF0000"/>
                </a:solidFill>
                <a:effectLst/>
                <a:latin typeface="Bernard MT Condensed" panose="02050806060905020404" pitchFamily="18" charset="0"/>
                <a:ea typeface="Times New Roman" panose="02020603050405020304" pitchFamily="18" charset="0"/>
                <a:cs typeface="Arial" panose="020B0604020202020204" pitchFamily="34" charset="0"/>
              </a:rPr>
              <a:t>Release of Information</a:t>
            </a:r>
            <a:endParaRPr kumimoji="0" lang="en-US" altLang="en-US" sz="4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smtClean="0">
                <a:ln>
                  <a:noFill/>
                </a:ln>
                <a:solidFill>
                  <a:schemeClr val="tx1"/>
                </a:solidFill>
                <a:effectLst/>
                <a:latin typeface="+mj-lt"/>
                <a:ea typeface="Times New Roman" panose="02020603050405020304" pitchFamily="18" charset="0"/>
                <a:cs typeface="Arial" panose="020B0604020202020204" pitchFamily="34" charset="0"/>
              </a:rPr>
              <a:t>Discussing protected health information to visitors without patient consent.</a:t>
            </a:r>
            <a:endParaRPr kumimoji="0" lang="en-US" altLang="en-US" sz="2400" b="0" i="0" u="none" strike="noStrike" cap="none" normalizeH="0" baseline="0" dirty="0" smtClean="0">
              <a:ln>
                <a:noFill/>
              </a:ln>
              <a:solidFill>
                <a:schemeClr val="tx1"/>
              </a:solidFill>
              <a:effectLst/>
              <a:latin typeface="+mj-lt"/>
            </a:endParaRPr>
          </a:p>
        </p:txBody>
      </p:sp>
      <p:pic>
        <p:nvPicPr>
          <p:cNvPr id="6" name="Picture 5"/>
          <p:cNvPicPr>
            <a:picLocks noChangeAspect="1"/>
          </p:cNvPicPr>
          <p:nvPr/>
        </p:nvPicPr>
        <p:blipFill rotWithShape="1">
          <a:blip r:embed="rId4">
            <a:extLst>
              <a:ext uri="{28A0092B-C50C-407E-A947-70E740481C1C}">
                <a14:useLocalDpi xmlns:a14="http://schemas.microsoft.com/office/drawing/2010/main" val="0"/>
              </a:ext>
            </a:extLst>
          </a:blip>
          <a:srcRect l="9981" t="22795" r="7260" b="19373"/>
          <a:stretch/>
        </p:blipFill>
        <p:spPr>
          <a:xfrm>
            <a:off x="10399688" y="3738067"/>
            <a:ext cx="1600200" cy="1371601"/>
          </a:xfrm>
          <a:prstGeom prst="rect">
            <a:avLst/>
          </a:prstGeom>
        </p:spPr>
      </p:pic>
    </p:spTree>
    <p:extLst>
      <p:ext uri="{BB962C8B-B14F-4D97-AF65-F5344CB8AC3E}">
        <p14:creationId xmlns:p14="http://schemas.microsoft.com/office/powerpoint/2010/main" val="41415790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endParaRPr lang="en-US" dirty="0"/>
          </a:p>
        </p:txBody>
      </p:sp>
      <p:sp>
        <p:nvSpPr>
          <p:cNvPr id="3" name="Title 2"/>
          <p:cNvSpPr>
            <a:spLocks noGrp="1"/>
          </p:cNvSpPr>
          <p:nvPr>
            <p:ph type="title"/>
          </p:nvPr>
        </p:nvSpPr>
        <p:spPr/>
        <p:txBody>
          <a:bodyPr/>
          <a:lstStyle/>
          <a:p>
            <a:r>
              <a:rPr lang="en-US" dirty="0"/>
              <a:t>What puts us at risk for a BREACH</a:t>
            </a:r>
          </a:p>
        </p:txBody>
      </p:sp>
      <p:sp>
        <p:nvSpPr>
          <p:cNvPr id="5" name="Slide Number Placeholder 4"/>
          <p:cNvSpPr>
            <a:spLocks noGrp="1"/>
          </p:cNvSpPr>
          <p:nvPr>
            <p:ph type="sldNum" sz="quarter" idx="12"/>
          </p:nvPr>
        </p:nvSpPr>
        <p:spPr/>
        <p:txBody>
          <a:bodyPr/>
          <a:lstStyle/>
          <a:p>
            <a:fld id="{99B8DC37-36E7-4B5B-90A1-B6DF1BD90A98}" type="slidenum">
              <a:rPr lang="en-US" smtClean="0"/>
              <a:pPr/>
              <a:t>15</a:t>
            </a:fld>
            <a:endParaRPr lang="en-US" dirty="0"/>
          </a:p>
        </p:txBody>
      </p:sp>
      <p:pic>
        <p:nvPicPr>
          <p:cNvPr id="8194" name="Picture 10" descr="https://tse4.mm.bing.net/th?id=OIP.gXzJAixdsKBF1woCO1giwAHaIp&amp;pid=15.1&amp;P=0&amp;w=300&amp;h=30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48717" y="3530159"/>
            <a:ext cx="1010165" cy="1173298"/>
          </a:xfrm>
          <a:prstGeom prst="rect">
            <a:avLst/>
          </a:prstGeom>
          <a:noFill/>
          <a:extLst>
            <a:ext uri="{909E8E84-426E-40DD-AFC4-6F175D3DCCD1}">
              <a14:hiddenFill xmlns:a14="http://schemas.microsoft.com/office/drawing/2010/main">
                <a:solidFill>
                  <a:srgbClr val="FFFFFF"/>
                </a:solidFill>
              </a14:hiddenFill>
            </a:ext>
          </a:extLst>
        </p:spPr>
      </p:pic>
      <p:pic>
        <p:nvPicPr>
          <p:cNvPr id="8193" name="Picture 12" descr="https://tse4.mm.bing.net/th?id=OIP.N4f-viBNcP0J4079iafNzwHaHJ&amp;pid=15.1&amp;P=0&amp;w=171&amp;h=16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803737" y="1464847"/>
            <a:ext cx="1100124" cy="106375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152400" y="1524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7" name="Rectangle 4"/>
          <p:cNvSpPr>
            <a:spLocks noChangeArrowheads="1"/>
          </p:cNvSpPr>
          <p:nvPr/>
        </p:nvSpPr>
        <p:spPr bwMode="auto">
          <a:xfrm>
            <a:off x="533400" y="3364303"/>
            <a:ext cx="10820400" cy="26622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4800" b="0" i="0" u="none" strike="noStrike" cap="none" normalizeH="0" baseline="0" dirty="0" smtClean="0">
                <a:ln>
                  <a:noFill/>
                </a:ln>
                <a:solidFill>
                  <a:srgbClr val="FF0000"/>
                </a:solidFill>
                <a:effectLst/>
                <a:latin typeface="Bernard MT Condensed" panose="02050806060905020404" pitchFamily="18" charset="0"/>
                <a:ea typeface="Times New Roman" panose="02020603050405020304" pitchFamily="18" charset="0"/>
                <a:cs typeface="Arial" panose="020B0604020202020204" pitchFamily="34" charset="0"/>
              </a:rPr>
              <a:t>Lost and Stolen Devices</a:t>
            </a:r>
            <a:endParaRPr kumimoji="0" lang="en-US" altLang="en-US" sz="4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ts val="600"/>
              </a:spcAft>
              <a:buClrTx/>
              <a:buSzTx/>
              <a:buFontTx/>
              <a:buNone/>
              <a:tabLst/>
            </a:pPr>
            <a:r>
              <a:rPr kumimoji="0" lang="en-US" altLang="en-US" sz="2400" b="0" i="0" u="none" strike="noStrike" cap="none" normalizeH="0" baseline="0" dirty="0" smtClean="0">
                <a:ln>
                  <a:noFill/>
                </a:ln>
                <a:solidFill>
                  <a:schemeClr val="tx1"/>
                </a:solidFill>
                <a:effectLst/>
                <a:latin typeface="+mj-lt"/>
                <a:ea typeface="Times New Roman" panose="02020603050405020304" pitchFamily="18" charset="0"/>
                <a:cs typeface="Arial" panose="020B0604020202020204" pitchFamily="34" charset="0"/>
              </a:rPr>
              <a:t>Portable devices with PHI left in unsecure areas such as the cafeteria, bathroom or your unlocked</a:t>
            </a:r>
            <a:r>
              <a:rPr kumimoji="0" lang="en-US" altLang="en-US" sz="2400" b="0" i="0" u="none" strike="noStrike" cap="none" normalizeH="0" dirty="0" smtClean="0">
                <a:ln>
                  <a:noFill/>
                </a:ln>
                <a:solidFill>
                  <a:schemeClr val="tx1"/>
                </a:solidFill>
                <a:effectLst/>
                <a:latin typeface="+mj-lt"/>
                <a:ea typeface="Times New Roman" panose="02020603050405020304" pitchFamily="18" charset="0"/>
                <a:cs typeface="Arial" panose="020B0604020202020204" pitchFamily="34" charset="0"/>
              </a:rPr>
              <a:t> car</a:t>
            </a:r>
            <a:endParaRPr kumimoji="0" lang="en-US" altLang="en-US" sz="2400" b="0" i="0" u="none" strike="noStrike" cap="none" normalizeH="0" baseline="0" dirty="0" smtClean="0">
              <a:ln>
                <a:noFill/>
              </a:ln>
              <a:solidFill>
                <a:schemeClr val="tx1"/>
              </a:solidFill>
              <a:effectLst/>
              <a:latin typeface="+mj-lt"/>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2400" dirty="0" smtClean="0">
                <a:latin typeface="+mj-lt"/>
                <a:cs typeface="Arial" panose="020B0604020202020204" pitchFamily="34" charset="0"/>
              </a:rPr>
              <a:t>IT has implemented security measures to reduce the loss of PHI on personal phones, if your device is lost, contact IT for assistance with removing the PHI</a:t>
            </a:r>
            <a:endParaRPr kumimoji="0" lang="en-US" altLang="en-US" sz="2400" b="0" i="0" u="none" strike="noStrike" cap="none" normalizeH="0" baseline="0" dirty="0" smtClean="0">
              <a:ln>
                <a:noFill/>
              </a:ln>
              <a:solidFill>
                <a:schemeClr val="tx1"/>
              </a:solidFill>
              <a:effectLst/>
              <a:latin typeface="+mj-l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8" name="Rectangle 5"/>
          <p:cNvSpPr>
            <a:spLocks noChangeArrowheads="1"/>
          </p:cNvSpPr>
          <p:nvPr/>
        </p:nvSpPr>
        <p:spPr bwMode="auto">
          <a:xfrm>
            <a:off x="152400" y="1402367"/>
            <a:ext cx="11049000" cy="18466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4572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457200" algn="l" defTabSz="914400" rtl="0" eaLnBrk="0" fontAlgn="base" latinLnBrk="0" hangingPunct="0">
              <a:lnSpc>
                <a:spcPct val="100000"/>
              </a:lnSpc>
              <a:spcBef>
                <a:spcPct val="0"/>
              </a:spcBef>
              <a:spcAft>
                <a:spcPct val="0"/>
              </a:spcAft>
              <a:buClrTx/>
              <a:buSzTx/>
              <a:buFontTx/>
              <a:buNone/>
              <a:tabLst/>
            </a:pPr>
            <a:r>
              <a:rPr kumimoji="0" lang="en-US" altLang="en-US" sz="4800" b="0" i="0" u="none" strike="noStrike" cap="none" normalizeH="0" baseline="0" dirty="0" smtClean="0">
                <a:ln>
                  <a:noFill/>
                </a:ln>
                <a:solidFill>
                  <a:srgbClr val="FF0000"/>
                </a:solidFill>
                <a:effectLst/>
                <a:latin typeface="Bernard MT Condensed" panose="02050806060905020404" pitchFamily="18" charset="0"/>
                <a:ea typeface="Times New Roman" panose="02020603050405020304" pitchFamily="18" charset="0"/>
                <a:cs typeface="Arial" panose="020B0604020202020204" pitchFamily="34" charset="0"/>
              </a:rPr>
              <a:t>Misdirected Faxes</a:t>
            </a:r>
            <a:endParaRPr lang="en-US" altLang="en-US" sz="4800" dirty="0" smtClean="0"/>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smtClean="0">
                <a:ln>
                  <a:noFill/>
                </a:ln>
                <a:solidFill>
                  <a:schemeClr val="tx1"/>
                </a:solidFill>
                <a:effectLst/>
                <a:latin typeface="+mj-lt"/>
                <a:ea typeface="Times New Roman" panose="02020603050405020304" pitchFamily="18" charset="0"/>
                <a:cs typeface="Arial" panose="020B0604020202020204" pitchFamily="34" charset="0"/>
              </a:rPr>
              <a:t>VERIFY the recipients fax number and CONFIRM</a:t>
            </a:r>
            <a:r>
              <a:rPr kumimoji="0" lang="en-US" altLang="en-US" sz="2400" b="0" i="0" u="none" strike="noStrike" cap="none" normalizeH="0" dirty="0" smtClean="0">
                <a:ln>
                  <a:noFill/>
                </a:ln>
                <a:solidFill>
                  <a:schemeClr val="tx1"/>
                </a:solidFill>
                <a:effectLst/>
                <a:latin typeface="+mj-lt"/>
                <a:ea typeface="Times New Roman" panose="02020603050405020304" pitchFamily="18" charset="0"/>
                <a:cs typeface="Arial" panose="020B0604020202020204" pitchFamily="34" charset="0"/>
              </a:rPr>
              <a:t> you dialed the </a:t>
            </a:r>
            <a:r>
              <a:rPr kumimoji="0" lang="en-US" altLang="en-US" sz="2400" b="0" i="0" u="none" strike="noStrike" cap="none" normalizeH="0" baseline="0" dirty="0" smtClean="0">
                <a:ln>
                  <a:noFill/>
                </a:ln>
                <a:solidFill>
                  <a:schemeClr val="tx1"/>
                </a:solidFill>
                <a:effectLst/>
                <a:latin typeface="+mj-lt"/>
                <a:ea typeface="Times New Roman" panose="02020603050405020304" pitchFamily="18" charset="0"/>
                <a:cs typeface="Arial" panose="020B0604020202020204" pitchFamily="34" charset="0"/>
              </a:rPr>
              <a:t>correct number</a:t>
            </a:r>
          </a:p>
          <a:p>
            <a:pPr marL="0" marR="0" lvl="0" indent="457200" algn="l" defTabSz="914400" rtl="0" eaLnBrk="0" fontAlgn="base" latinLnBrk="0" hangingPunct="0">
              <a:lnSpc>
                <a:spcPct val="100000"/>
              </a:lnSpc>
              <a:spcBef>
                <a:spcPct val="0"/>
              </a:spcBef>
              <a:spcAft>
                <a:spcPct val="0"/>
              </a:spcAft>
              <a:buClrTx/>
              <a:buSzTx/>
              <a:buFontTx/>
              <a:buNone/>
              <a:tabLst/>
            </a:pPr>
            <a:r>
              <a:rPr lang="en-US" altLang="en-US" sz="2400" dirty="0" smtClean="0">
                <a:latin typeface="+mj-lt"/>
                <a:cs typeface="Arial" panose="020B0604020202020204" pitchFamily="34" charset="0"/>
              </a:rPr>
              <a:t>SELECT the correct ordering provider to receive results</a:t>
            </a:r>
            <a:endParaRPr kumimoji="0" lang="en-US" altLang="en-US" sz="2400" b="0" i="0" u="none" strike="noStrike" cap="none" normalizeH="0" baseline="0" dirty="0" smtClean="0">
              <a:ln>
                <a:noFill/>
              </a:ln>
              <a:solidFill>
                <a:schemeClr val="tx1"/>
              </a:solidFill>
              <a:effectLst/>
              <a:latin typeface="+mj-lt"/>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7824590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endParaRPr lang="en-US" dirty="0"/>
          </a:p>
        </p:txBody>
      </p:sp>
      <p:sp>
        <p:nvSpPr>
          <p:cNvPr id="3" name="Title 2"/>
          <p:cNvSpPr>
            <a:spLocks noGrp="1"/>
          </p:cNvSpPr>
          <p:nvPr>
            <p:ph type="title"/>
          </p:nvPr>
        </p:nvSpPr>
        <p:spPr/>
        <p:txBody>
          <a:bodyPr/>
          <a:lstStyle/>
          <a:p>
            <a:r>
              <a:rPr lang="en-US" dirty="0"/>
              <a:t>What puts us at risk for a BREACH</a:t>
            </a:r>
          </a:p>
        </p:txBody>
      </p:sp>
      <p:sp>
        <p:nvSpPr>
          <p:cNvPr id="5" name="Slide Number Placeholder 4"/>
          <p:cNvSpPr>
            <a:spLocks noGrp="1"/>
          </p:cNvSpPr>
          <p:nvPr>
            <p:ph type="sldNum" sz="quarter" idx="12"/>
          </p:nvPr>
        </p:nvSpPr>
        <p:spPr/>
        <p:txBody>
          <a:bodyPr/>
          <a:lstStyle/>
          <a:p>
            <a:fld id="{99B8DC37-36E7-4B5B-90A1-B6DF1BD90A98}" type="slidenum">
              <a:rPr lang="en-US" smtClean="0"/>
              <a:pPr/>
              <a:t>16</a:t>
            </a:fld>
            <a:endParaRPr lang="en-US" dirty="0"/>
          </a:p>
        </p:txBody>
      </p:sp>
      <p:sp>
        <p:nvSpPr>
          <p:cNvPr id="6" name="Rectangle 5"/>
          <p:cNvSpPr/>
          <p:nvPr/>
        </p:nvSpPr>
        <p:spPr>
          <a:xfrm>
            <a:off x="457200" y="1600200"/>
            <a:ext cx="11125200" cy="1200329"/>
          </a:xfrm>
          <a:prstGeom prst="rect">
            <a:avLst/>
          </a:prstGeom>
        </p:spPr>
        <p:txBody>
          <a:bodyPr wrap="square">
            <a:spAutoFit/>
          </a:bodyPr>
          <a:lstStyle/>
          <a:p>
            <a:r>
              <a:rPr lang="en-US" sz="4800" dirty="0">
                <a:solidFill>
                  <a:srgbClr val="FF0000"/>
                </a:solidFill>
                <a:latin typeface="Bernard MT Condensed" panose="02050806060905020404" pitchFamily="18" charset="0"/>
                <a:ea typeface="Times New Roman" panose="02020603050405020304" pitchFamily="18" charset="0"/>
                <a:cs typeface="Arial" panose="020B0604020202020204" pitchFamily="34" charset="0"/>
              </a:rPr>
              <a:t>Unencrypted Data</a:t>
            </a:r>
            <a:endParaRPr lang="en-US" sz="4800" dirty="0">
              <a:latin typeface="Times New Roman" panose="02020603050405020304" pitchFamily="18" charset="0"/>
              <a:ea typeface="Times New Roman" panose="02020603050405020304" pitchFamily="18" charset="0"/>
            </a:endParaRPr>
          </a:p>
          <a:p>
            <a:r>
              <a:rPr lang="en-US" sz="2400" dirty="0" smtClean="0">
                <a:latin typeface="+mj-lt"/>
                <a:ea typeface="Times New Roman" panose="02020603050405020304" pitchFamily="18" charset="0"/>
                <a:cs typeface="Arial" panose="020B0604020202020204" pitchFamily="34" charset="0"/>
              </a:rPr>
              <a:t>Emails containing PHI should be encrypted using </a:t>
            </a:r>
            <a:r>
              <a:rPr lang="en-US" sz="2400" dirty="0" smtClean="0">
                <a:latin typeface="+mj-lt"/>
                <a:ea typeface="Times New Roman" panose="02020603050405020304" pitchFamily="18" charset="0"/>
              </a:rPr>
              <a:t>[secure] in the subject line of the email</a:t>
            </a:r>
            <a:endParaRPr lang="en-US" sz="2400" dirty="0">
              <a:latin typeface="+mj-lt"/>
              <a:ea typeface="Times New Roman" panose="02020603050405020304" pitchFamily="18" charset="0"/>
            </a:endParaRPr>
          </a:p>
        </p:txBody>
      </p:sp>
      <p:pic>
        <p:nvPicPr>
          <p:cNvPr id="9" name="Picture 8"/>
          <p:cNvPicPr/>
          <p:nvPr/>
        </p:nvPicPr>
        <p:blipFill rotWithShape="1">
          <a:blip r:embed="rId2"/>
          <a:srcRect r="32532" b="74074"/>
          <a:stretch/>
        </p:blipFill>
        <p:spPr bwMode="auto">
          <a:xfrm>
            <a:off x="838200" y="3200400"/>
            <a:ext cx="10287000" cy="2596893"/>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5656083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endParaRPr lang="en-US" dirty="0"/>
          </a:p>
        </p:txBody>
      </p:sp>
      <p:sp>
        <p:nvSpPr>
          <p:cNvPr id="3" name="Title 2"/>
          <p:cNvSpPr>
            <a:spLocks noGrp="1"/>
          </p:cNvSpPr>
          <p:nvPr>
            <p:ph type="title"/>
          </p:nvPr>
        </p:nvSpPr>
        <p:spPr/>
        <p:txBody>
          <a:bodyPr/>
          <a:lstStyle/>
          <a:p>
            <a:r>
              <a:rPr lang="en-US" dirty="0"/>
              <a:t>What puts us at risk for a BREACH</a:t>
            </a:r>
          </a:p>
        </p:txBody>
      </p:sp>
      <p:sp>
        <p:nvSpPr>
          <p:cNvPr id="4" name="Content Placeholder 3"/>
          <p:cNvSpPr>
            <a:spLocks noGrp="1"/>
          </p:cNvSpPr>
          <p:nvPr>
            <p:ph idx="1"/>
          </p:nvPr>
        </p:nvSpPr>
        <p:spPr>
          <a:xfrm>
            <a:off x="609600" y="1386841"/>
            <a:ext cx="10972800" cy="3870959"/>
          </a:xfrm>
        </p:spPr>
        <p:txBody>
          <a:bodyPr/>
          <a:lstStyle/>
          <a:p>
            <a:pPr marL="457200" lvl="1" indent="0">
              <a:buNone/>
            </a:pPr>
            <a:r>
              <a:rPr lang="en-US" sz="4800" dirty="0" smtClean="0">
                <a:solidFill>
                  <a:srgbClr val="FF0000"/>
                </a:solidFill>
                <a:latin typeface="Bernard MT Condensed" panose="02050806060905020404" pitchFamily="18" charset="0"/>
              </a:rPr>
              <a:t>Contacting Patients</a:t>
            </a:r>
          </a:p>
          <a:p>
            <a:pPr lvl="1"/>
            <a:r>
              <a:rPr lang="en-US" sz="2400" dirty="0" smtClean="0"/>
              <a:t>Make </a:t>
            </a:r>
            <a:r>
              <a:rPr lang="en-US" sz="2400" dirty="0"/>
              <a:t>every effort to speak to </a:t>
            </a:r>
            <a:r>
              <a:rPr lang="en-US" sz="2400" dirty="0" smtClean="0"/>
              <a:t>the patient </a:t>
            </a:r>
            <a:r>
              <a:rPr lang="en-US" sz="2400" dirty="0"/>
              <a:t>directly</a:t>
            </a:r>
          </a:p>
          <a:p>
            <a:pPr lvl="1"/>
            <a:r>
              <a:rPr lang="en-US" sz="2400" dirty="0"/>
              <a:t>Never leave voice messages containing information regarding condition, test results, specifics about treatment, etc.</a:t>
            </a:r>
          </a:p>
          <a:p>
            <a:pPr lvl="1"/>
            <a:r>
              <a:rPr lang="en-US" sz="2400" dirty="0"/>
              <a:t>If you must leave a message, leave your name, ECU </a:t>
            </a:r>
            <a:r>
              <a:rPr lang="en-US" sz="2400" dirty="0" smtClean="0"/>
              <a:t>Health, </a:t>
            </a:r>
            <a:r>
              <a:rPr lang="en-US" sz="2400" dirty="0"/>
              <a:t>and your phone number only </a:t>
            </a:r>
            <a:r>
              <a:rPr lang="en-US" sz="2400" dirty="0" smtClean="0"/>
              <a:t>– not specific department, office location</a:t>
            </a:r>
            <a:endParaRPr lang="en-US" sz="2400" dirty="0"/>
          </a:p>
          <a:p>
            <a:pPr lvl="1"/>
            <a:r>
              <a:rPr lang="en-US" sz="2400" dirty="0"/>
              <a:t>Do not state the reason for the </a:t>
            </a:r>
            <a:r>
              <a:rPr lang="en-US" sz="2400" dirty="0" smtClean="0"/>
              <a:t>call</a:t>
            </a:r>
            <a:endParaRPr lang="en-US" sz="2400" dirty="0"/>
          </a:p>
        </p:txBody>
      </p:sp>
      <p:sp>
        <p:nvSpPr>
          <p:cNvPr id="5" name="Slide Number Placeholder 4"/>
          <p:cNvSpPr>
            <a:spLocks noGrp="1"/>
          </p:cNvSpPr>
          <p:nvPr>
            <p:ph type="sldNum" sz="quarter" idx="12"/>
          </p:nvPr>
        </p:nvSpPr>
        <p:spPr/>
        <p:txBody>
          <a:bodyPr/>
          <a:lstStyle/>
          <a:p>
            <a:fld id="{99B8DC37-36E7-4B5B-90A1-B6DF1BD90A98}" type="slidenum">
              <a:rPr lang="en-US" smtClean="0"/>
              <a:pPr/>
              <a:t>17</a:t>
            </a:fld>
            <a:endParaRPr lang="en-US" dirty="0"/>
          </a:p>
        </p:txBody>
      </p:sp>
      <p:pic>
        <p:nvPicPr>
          <p:cNvPr id="6152" name="Picture 8" descr="Gordon Matthews : The American Inventor Who Invented the Voicemail - Your  Tech Stor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73455" y="1295400"/>
            <a:ext cx="1103489" cy="1295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670253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66261"/>
            <a:ext cx="8135471" cy="782637"/>
          </a:xfrm>
        </p:spPr>
        <p:txBody>
          <a:bodyPr>
            <a:normAutofit/>
          </a:bodyPr>
          <a:lstStyle/>
          <a:p>
            <a:r>
              <a:rPr lang="en-US" dirty="0"/>
              <a:t>What puts us at risk for a BREACH</a:t>
            </a:r>
          </a:p>
        </p:txBody>
      </p:sp>
      <p:sp>
        <p:nvSpPr>
          <p:cNvPr id="3" name="Rectangle 2"/>
          <p:cNvSpPr/>
          <p:nvPr/>
        </p:nvSpPr>
        <p:spPr>
          <a:xfrm>
            <a:off x="46168" y="2118089"/>
            <a:ext cx="11993432" cy="2893100"/>
          </a:xfrm>
          <a:prstGeom prst="rect">
            <a:avLst/>
          </a:prstGeom>
        </p:spPr>
        <p:txBody>
          <a:bodyPr wrap="square">
            <a:spAutoFit/>
          </a:bodyPr>
          <a:lstStyle/>
          <a:p>
            <a:pPr marL="782638" indent="-457200">
              <a:buFont typeface="Arial" panose="020B0604020202020204" pitchFamily="34" charset="0"/>
              <a:buChar char="•"/>
            </a:pPr>
            <a:r>
              <a:rPr lang="en-US" sz="2600" dirty="0" smtClean="0">
                <a:solidFill>
                  <a:srgbClr val="001214"/>
                </a:solidFill>
                <a:latin typeface="Calibri Light" panose="020F0302020204030204" pitchFamily="34" charset="0"/>
                <a:cs typeface="Calibri Light" panose="020F0302020204030204" pitchFamily="34" charset="0"/>
              </a:rPr>
              <a:t>Post/comment/message/picture about </a:t>
            </a:r>
            <a:r>
              <a:rPr lang="en-US" sz="2600" dirty="0">
                <a:solidFill>
                  <a:srgbClr val="001214"/>
                </a:solidFill>
                <a:latin typeface="Calibri Light" panose="020F0302020204030204" pitchFamily="34" charset="0"/>
                <a:cs typeface="Calibri Light" panose="020F0302020204030204" pitchFamily="34" charset="0"/>
              </a:rPr>
              <a:t>a specific </a:t>
            </a:r>
            <a:r>
              <a:rPr lang="en-US" sz="2600" dirty="0" smtClean="0">
                <a:solidFill>
                  <a:srgbClr val="001214"/>
                </a:solidFill>
                <a:latin typeface="Calibri Light" panose="020F0302020204030204" pitchFamily="34" charset="0"/>
                <a:cs typeface="Calibri Light" panose="020F0302020204030204" pitchFamily="34" charset="0"/>
              </a:rPr>
              <a:t>patient</a:t>
            </a:r>
          </a:p>
          <a:p>
            <a:pPr marL="782638" indent="-457200">
              <a:buFont typeface="Arial" panose="020B0604020202020204" pitchFamily="34" charset="0"/>
              <a:buChar char="•"/>
            </a:pPr>
            <a:r>
              <a:rPr lang="en-US" sz="2600" dirty="0" smtClean="0">
                <a:solidFill>
                  <a:srgbClr val="001214"/>
                </a:solidFill>
                <a:latin typeface="Calibri Light" panose="020F0302020204030204" pitchFamily="34" charset="0"/>
                <a:cs typeface="Calibri Light" panose="020F0302020204030204" pitchFamily="34" charset="0"/>
              </a:rPr>
              <a:t>Any </a:t>
            </a:r>
            <a:r>
              <a:rPr lang="en-US" sz="2600" dirty="0">
                <a:solidFill>
                  <a:srgbClr val="001214"/>
                </a:solidFill>
                <a:latin typeface="Calibri Light" panose="020F0302020204030204" pitchFamily="34" charset="0"/>
                <a:cs typeface="Calibri Light" panose="020F0302020204030204" pitchFamily="34" charset="0"/>
              </a:rPr>
              <a:t>image of a patient shared where they could be identified </a:t>
            </a:r>
          </a:p>
          <a:p>
            <a:pPr marL="782638" indent="-457200">
              <a:buFont typeface="Arial" panose="020B0604020202020204" pitchFamily="34" charset="0"/>
              <a:buChar char="•"/>
            </a:pPr>
            <a:r>
              <a:rPr lang="en-US" sz="2600" dirty="0" smtClean="0">
                <a:solidFill>
                  <a:srgbClr val="001214"/>
                </a:solidFill>
                <a:latin typeface="Calibri Light" panose="020F0302020204030204" pitchFamily="34" charset="0"/>
                <a:cs typeface="Calibri Light" panose="020F0302020204030204" pitchFamily="34" charset="0"/>
              </a:rPr>
              <a:t>Responding </a:t>
            </a:r>
            <a:r>
              <a:rPr lang="en-US" sz="2600" dirty="0">
                <a:solidFill>
                  <a:srgbClr val="001214"/>
                </a:solidFill>
                <a:latin typeface="Calibri Light" panose="020F0302020204030204" pitchFamily="34" charset="0"/>
                <a:cs typeface="Calibri Light" panose="020F0302020204030204" pitchFamily="34" charset="0"/>
              </a:rPr>
              <a:t>to comments </a:t>
            </a:r>
            <a:r>
              <a:rPr lang="en-US" sz="2600" dirty="0" smtClean="0">
                <a:solidFill>
                  <a:srgbClr val="001214"/>
                </a:solidFill>
                <a:latin typeface="Calibri Light" panose="020F0302020204030204" pitchFamily="34" charset="0"/>
                <a:cs typeface="Calibri Light" panose="020F0302020204030204" pitchFamily="34" charset="0"/>
              </a:rPr>
              <a:t>and including any identifiers of PHI</a:t>
            </a:r>
          </a:p>
          <a:p>
            <a:pPr marL="782638" indent="-457200">
              <a:buFont typeface="Arial" panose="020B0604020202020204" pitchFamily="34" charset="0"/>
              <a:buChar char="•"/>
            </a:pPr>
            <a:r>
              <a:rPr lang="en-US" sz="2600" dirty="0" smtClean="0">
                <a:solidFill>
                  <a:srgbClr val="001214"/>
                </a:solidFill>
                <a:latin typeface="Calibri Light" panose="020F0302020204030204" pitchFamily="34" charset="0"/>
                <a:cs typeface="Calibri Light" panose="020F0302020204030204" pitchFamily="34" charset="0"/>
              </a:rPr>
              <a:t>Sharing </a:t>
            </a:r>
            <a:r>
              <a:rPr lang="en-US" sz="2600" dirty="0">
                <a:solidFill>
                  <a:srgbClr val="001214"/>
                </a:solidFill>
                <a:latin typeface="Calibri Light" panose="020F0302020204030204" pitchFamily="34" charset="0"/>
                <a:cs typeface="Calibri Light" panose="020F0302020204030204" pitchFamily="34" charset="0"/>
              </a:rPr>
              <a:t>PHI in </a:t>
            </a:r>
            <a:r>
              <a:rPr lang="en-US" sz="2600" dirty="0" smtClean="0">
                <a:solidFill>
                  <a:srgbClr val="001214"/>
                </a:solidFill>
                <a:latin typeface="Calibri Light" panose="020F0302020204030204" pitchFamily="34" charset="0"/>
                <a:cs typeface="Calibri Light" panose="020F0302020204030204" pitchFamily="34" charset="0"/>
              </a:rPr>
              <a:t>ANY social </a:t>
            </a:r>
            <a:r>
              <a:rPr lang="en-US" sz="2600" dirty="0">
                <a:solidFill>
                  <a:srgbClr val="001214"/>
                </a:solidFill>
                <a:latin typeface="Calibri Light" panose="020F0302020204030204" pitchFamily="34" charset="0"/>
                <a:cs typeface="Calibri Light" panose="020F0302020204030204" pitchFamily="34" charset="0"/>
              </a:rPr>
              <a:t>forum without patient’s </a:t>
            </a:r>
            <a:r>
              <a:rPr lang="en-US" sz="2600" dirty="0" smtClean="0">
                <a:solidFill>
                  <a:srgbClr val="001214"/>
                </a:solidFill>
                <a:latin typeface="Calibri Light" panose="020F0302020204030204" pitchFamily="34" charset="0"/>
                <a:cs typeface="Calibri Light" panose="020F0302020204030204" pitchFamily="34" charset="0"/>
              </a:rPr>
              <a:t>consent -  in private groups as well</a:t>
            </a:r>
          </a:p>
          <a:p>
            <a:pPr marL="782638" indent="-457200">
              <a:buFont typeface="Arial" panose="020B0604020202020204" pitchFamily="34" charset="0"/>
              <a:buChar char="•"/>
            </a:pPr>
            <a:r>
              <a:rPr lang="en-US" sz="2600" dirty="0" smtClean="0">
                <a:solidFill>
                  <a:srgbClr val="001214"/>
                </a:solidFill>
                <a:latin typeface="Calibri Light" panose="020F0302020204030204" pitchFamily="34" charset="0"/>
                <a:cs typeface="Calibri Light" panose="020F0302020204030204" pitchFamily="34" charset="0"/>
              </a:rPr>
              <a:t>Recognition </a:t>
            </a:r>
            <a:r>
              <a:rPr lang="en-US" sz="2600" dirty="0">
                <a:solidFill>
                  <a:srgbClr val="001214"/>
                </a:solidFill>
                <a:latin typeface="Calibri Light" panose="020F0302020204030204" pitchFamily="34" charset="0"/>
                <a:cs typeface="Calibri Light" panose="020F0302020204030204" pitchFamily="34" charset="0"/>
              </a:rPr>
              <a:t>that someone is a patient (“It was nice to see you the other day,” or “Glad you enjoyed your visit.”)</a:t>
            </a:r>
          </a:p>
        </p:txBody>
      </p:sp>
      <p:sp>
        <p:nvSpPr>
          <p:cNvPr id="7" name="Rectangle 6"/>
          <p:cNvSpPr/>
          <p:nvPr/>
        </p:nvSpPr>
        <p:spPr>
          <a:xfrm>
            <a:off x="381000" y="1322921"/>
            <a:ext cx="3810000" cy="830997"/>
          </a:xfrm>
          <a:prstGeom prst="rect">
            <a:avLst/>
          </a:prstGeom>
        </p:spPr>
        <p:txBody>
          <a:bodyPr wrap="square">
            <a:spAutoFit/>
          </a:bodyPr>
          <a:lstStyle/>
          <a:p>
            <a:r>
              <a:rPr lang="en-US" sz="4800" dirty="0" smtClean="0">
                <a:solidFill>
                  <a:srgbClr val="FF0000"/>
                </a:solidFill>
                <a:latin typeface="Bernard MT Condensed" panose="02050806060905020404" pitchFamily="18" charset="0"/>
                <a:ea typeface="Times New Roman" panose="02020603050405020304" pitchFamily="18" charset="0"/>
                <a:cs typeface="Arial" panose="020B0604020202020204" pitchFamily="34" charset="0"/>
              </a:rPr>
              <a:t>Social Media</a:t>
            </a:r>
            <a:endParaRPr lang="en-US" sz="4800" dirty="0">
              <a:latin typeface="Times New Roman" panose="02020603050405020304" pitchFamily="18" charset="0"/>
              <a:ea typeface="Times New Roman" panose="02020603050405020304" pitchFamily="18" charset="0"/>
            </a:endParaRPr>
          </a:p>
        </p:txBody>
      </p:sp>
      <p:pic>
        <p:nvPicPr>
          <p:cNvPr id="7172" name="Picture 4" descr="Social Media: Facebook, Instagram, Twitter &amp; More | The Su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67800" y="1322921"/>
            <a:ext cx="2695741" cy="12656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103148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endParaRPr lang="en-US"/>
          </a:p>
        </p:txBody>
      </p:sp>
      <p:sp>
        <p:nvSpPr>
          <p:cNvPr id="3" name="Title 2"/>
          <p:cNvSpPr>
            <a:spLocks noGrp="1"/>
          </p:cNvSpPr>
          <p:nvPr>
            <p:ph type="title"/>
          </p:nvPr>
        </p:nvSpPr>
        <p:spPr/>
        <p:txBody>
          <a:bodyPr/>
          <a:lstStyle/>
          <a:p>
            <a:r>
              <a:rPr lang="en-US" dirty="0" smtClean="0"/>
              <a:t>Social Media …. Bottom line</a:t>
            </a:r>
            <a:endParaRPr lang="en-US" dirty="0"/>
          </a:p>
        </p:txBody>
      </p:sp>
      <p:sp>
        <p:nvSpPr>
          <p:cNvPr id="4" name="Slide Number Placeholder 3"/>
          <p:cNvSpPr>
            <a:spLocks noGrp="1"/>
          </p:cNvSpPr>
          <p:nvPr>
            <p:ph type="sldNum" sz="quarter" idx="12"/>
          </p:nvPr>
        </p:nvSpPr>
        <p:spPr/>
        <p:txBody>
          <a:bodyPr/>
          <a:lstStyle/>
          <a:p>
            <a:fld id="{99B8DC37-36E7-4B5B-90A1-B6DF1BD90A98}" type="slidenum">
              <a:rPr lang="en-US" smtClean="0"/>
              <a:pPr/>
              <a:t>19</a:t>
            </a:fld>
            <a:endParaRPr lang="en-US" dirty="0"/>
          </a:p>
        </p:txBody>
      </p:sp>
      <p:sp>
        <p:nvSpPr>
          <p:cNvPr id="5" name="Rectangle 4"/>
          <p:cNvSpPr/>
          <p:nvPr/>
        </p:nvSpPr>
        <p:spPr>
          <a:xfrm>
            <a:off x="304800" y="1828800"/>
            <a:ext cx="11506200" cy="1200329"/>
          </a:xfrm>
          <a:prstGeom prst="rect">
            <a:avLst/>
          </a:prstGeom>
        </p:spPr>
        <p:txBody>
          <a:bodyPr wrap="square">
            <a:spAutoFit/>
          </a:bodyPr>
          <a:lstStyle/>
          <a:p>
            <a:pPr algn="ctr"/>
            <a:r>
              <a:rPr lang="en-US" sz="3600" dirty="0">
                <a:solidFill>
                  <a:srgbClr val="001214"/>
                </a:solidFill>
                <a:latin typeface="Calibri" panose="020F0502020204030204" pitchFamily="34" charset="0"/>
                <a:cs typeface="Calibri" panose="020F0502020204030204" pitchFamily="34" charset="0"/>
              </a:rPr>
              <a:t>No form of PHI </a:t>
            </a:r>
            <a:r>
              <a:rPr lang="en-US" sz="3600" dirty="0" smtClean="0">
                <a:solidFill>
                  <a:srgbClr val="001214"/>
                </a:solidFill>
                <a:latin typeface="Calibri" panose="020F0502020204030204" pitchFamily="34" charset="0"/>
                <a:cs typeface="Calibri" panose="020F0502020204030204" pitchFamily="34" charset="0"/>
              </a:rPr>
              <a:t>is to </a:t>
            </a:r>
            <a:r>
              <a:rPr lang="en-US" sz="3600" dirty="0">
                <a:solidFill>
                  <a:srgbClr val="001214"/>
                </a:solidFill>
                <a:latin typeface="Calibri" panose="020F0502020204030204" pitchFamily="34" charset="0"/>
                <a:cs typeface="Calibri" panose="020F0502020204030204" pitchFamily="34" charset="0"/>
              </a:rPr>
              <a:t>be shared on social media without authorization</a:t>
            </a:r>
            <a:endParaRPr lang="en-US" sz="3600" dirty="0">
              <a:solidFill>
                <a:srgbClr val="001214"/>
              </a:solidFill>
              <a:latin typeface="Calibri" panose="020F0502020204030204" pitchFamily="34" charset="0"/>
              <a:cs typeface="Calibri" panose="020F0502020204030204" pitchFamily="34" charset="0"/>
            </a:endParaRPr>
          </a:p>
        </p:txBody>
      </p:sp>
      <p:sp>
        <p:nvSpPr>
          <p:cNvPr id="6" name="Rectangle 5"/>
          <p:cNvSpPr/>
          <p:nvPr/>
        </p:nvSpPr>
        <p:spPr>
          <a:xfrm>
            <a:off x="1143000" y="3657600"/>
            <a:ext cx="9982200" cy="1938992"/>
          </a:xfrm>
          <a:prstGeom prst="rect">
            <a:avLst/>
          </a:prstGeom>
        </p:spPr>
        <p:txBody>
          <a:bodyPr wrap="square">
            <a:spAutoFit/>
          </a:bodyPr>
          <a:lstStyle/>
          <a:p>
            <a:pPr algn="ctr"/>
            <a:r>
              <a:rPr lang="en-US" sz="4000" dirty="0">
                <a:solidFill>
                  <a:srgbClr val="001214"/>
                </a:solidFill>
                <a:latin typeface="Calibri" panose="020F0502020204030204" pitchFamily="34" charset="0"/>
                <a:cs typeface="Calibri" panose="020F0502020204030204" pitchFamily="34" charset="0"/>
              </a:rPr>
              <a:t>If you don’t know if posting something might be a HIPAA violation, </a:t>
            </a:r>
            <a:endParaRPr lang="en-US" sz="4000" dirty="0" smtClean="0">
              <a:solidFill>
                <a:srgbClr val="001214"/>
              </a:solidFill>
              <a:latin typeface="Calibri" panose="020F0502020204030204" pitchFamily="34" charset="0"/>
              <a:cs typeface="Calibri" panose="020F0502020204030204" pitchFamily="34" charset="0"/>
            </a:endParaRPr>
          </a:p>
          <a:p>
            <a:pPr algn="ctr"/>
            <a:r>
              <a:rPr lang="en-US" sz="4000" dirty="0" smtClean="0">
                <a:solidFill>
                  <a:srgbClr val="001214"/>
                </a:solidFill>
                <a:latin typeface="Calibri" panose="020F0502020204030204" pitchFamily="34" charset="0"/>
                <a:cs typeface="Calibri" panose="020F0502020204030204" pitchFamily="34" charset="0"/>
              </a:rPr>
              <a:t>DON’T </a:t>
            </a:r>
            <a:r>
              <a:rPr lang="en-US" sz="4000" dirty="0">
                <a:solidFill>
                  <a:srgbClr val="001214"/>
                </a:solidFill>
                <a:latin typeface="Calibri" panose="020F0502020204030204" pitchFamily="34" charset="0"/>
                <a:cs typeface="Calibri" panose="020F0502020204030204" pitchFamily="34" charset="0"/>
              </a:rPr>
              <a:t>post it! </a:t>
            </a:r>
            <a:endParaRPr lang="en-US" sz="4000" dirty="0">
              <a:solidFill>
                <a:srgbClr val="001214"/>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740122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endParaRPr lang="en-US" dirty="0"/>
          </a:p>
        </p:txBody>
      </p:sp>
      <p:sp>
        <p:nvSpPr>
          <p:cNvPr id="3" name="Title 2"/>
          <p:cNvSpPr>
            <a:spLocks noGrp="1"/>
          </p:cNvSpPr>
          <p:nvPr>
            <p:ph type="title"/>
          </p:nvPr>
        </p:nvSpPr>
        <p:spPr/>
        <p:txBody>
          <a:bodyPr/>
          <a:lstStyle/>
          <a:p>
            <a:r>
              <a:rPr lang="en-US" dirty="0" smtClean="0"/>
              <a:t>HIPAA Background</a:t>
            </a:r>
            <a:endParaRPr lang="en-US" dirty="0"/>
          </a:p>
        </p:txBody>
      </p:sp>
      <p:sp>
        <p:nvSpPr>
          <p:cNvPr id="4" name="Content Placeholder 3"/>
          <p:cNvSpPr>
            <a:spLocks noGrp="1"/>
          </p:cNvSpPr>
          <p:nvPr>
            <p:ph idx="1"/>
          </p:nvPr>
        </p:nvSpPr>
        <p:spPr/>
        <p:txBody>
          <a:bodyPr/>
          <a:lstStyle/>
          <a:p>
            <a:pPr>
              <a:spcBef>
                <a:spcPts val="800"/>
              </a:spcBef>
            </a:pPr>
            <a:r>
              <a:rPr lang="en-US" sz="2400" dirty="0" smtClean="0"/>
              <a:t>The Health Insurance Portability and Accountability Act (HIPAA) is </a:t>
            </a:r>
            <a:r>
              <a:rPr lang="en-US" sz="2400" dirty="0"/>
              <a:t>federal </a:t>
            </a:r>
            <a:r>
              <a:rPr lang="en-US" sz="2400" dirty="0" smtClean="0"/>
              <a:t>legislation that addresses issues ranging from health insurance coverage to standard identifiers for healthcare providers – </a:t>
            </a:r>
            <a:r>
              <a:rPr lang="en-US" sz="2400" b="1" dirty="0" smtClean="0"/>
              <a:t>We’ve all heard it, but what does it really mean - </a:t>
            </a:r>
          </a:p>
          <a:p>
            <a:pPr>
              <a:spcBef>
                <a:spcPts val="800"/>
              </a:spcBef>
            </a:pPr>
            <a:r>
              <a:rPr lang="en-US" sz="2600" dirty="0" smtClean="0"/>
              <a:t>For our purposes, we deal with the portions of the law that speak to protecting the privacy and security of health data, which HIPAA refers to as Protected Health Information or PHI</a:t>
            </a:r>
          </a:p>
          <a:p>
            <a:endParaRPr lang="en-US" dirty="0"/>
          </a:p>
        </p:txBody>
      </p:sp>
      <p:sp>
        <p:nvSpPr>
          <p:cNvPr id="5" name="Slide Number Placeholder 4"/>
          <p:cNvSpPr>
            <a:spLocks noGrp="1"/>
          </p:cNvSpPr>
          <p:nvPr>
            <p:ph type="sldNum" sz="quarter" idx="12"/>
          </p:nvPr>
        </p:nvSpPr>
        <p:spPr/>
        <p:txBody>
          <a:bodyPr/>
          <a:lstStyle/>
          <a:p>
            <a:fld id="{99B8DC37-36E7-4B5B-90A1-B6DF1BD90A98}" type="slidenum">
              <a:rPr lang="en-US" smtClean="0"/>
              <a:pPr/>
              <a:t>2</a:t>
            </a:fld>
            <a:endParaRPr lang="en-US" dirty="0"/>
          </a:p>
        </p:txBody>
      </p:sp>
      <p:pic>
        <p:nvPicPr>
          <p:cNvPr id="1032" name="Picture 8" descr="HIPAA Privacy and Security Rules &amp; Requirements - aNetwork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70400" y="3756503"/>
            <a:ext cx="2581275" cy="17716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024993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883" dirty="0"/>
              <a:t>HIPAA and Photos</a:t>
            </a:r>
          </a:p>
        </p:txBody>
      </p:sp>
      <p:sp>
        <p:nvSpPr>
          <p:cNvPr id="3" name="Content Placeholder 2"/>
          <p:cNvSpPr>
            <a:spLocks noGrp="1"/>
          </p:cNvSpPr>
          <p:nvPr>
            <p:ph idx="1"/>
          </p:nvPr>
        </p:nvSpPr>
        <p:spPr/>
        <p:txBody>
          <a:bodyPr/>
          <a:lstStyle/>
          <a:p>
            <a:pPr marL="0" indent="0">
              <a:buNone/>
            </a:pPr>
            <a:r>
              <a:rPr lang="en-US" sz="2800" dirty="0">
                <a:solidFill>
                  <a:srgbClr val="001214"/>
                </a:solidFill>
                <a:latin typeface="+mj-lt"/>
              </a:rPr>
              <a:t>What pictures qualify as PHI?</a:t>
            </a:r>
          </a:p>
          <a:p>
            <a:pPr lvl="1"/>
            <a:r>
              <a:rPr lang="en-US" sz="2800" dirty="0">
                <a:solidFill>
                  <a:srgbClr val="001214"/>
                </a:solidFill>
                <a:latin typeface="+mj-lt"/>
              </a:rPr>
              <a:t>Any photo that shows individually identifiable information of a patient is considered PHI</a:t>
            </a:r>
          </a:p>
          <a:p>
            <a:pPr lvl="2"/>
            <a:r>
              <a:rPr lang="en-US" sz="2600" dirty="0" smtClean="0">
                <a:solidFill>
                  <a:srgbClr val="001214"/>
                </a:solidFill>
                <a:latin typeface="+mj-lt"/>
              </a:rPr>
              <a:t>P</a:t>
            </a:r>
            <a:r>
              <a:rPr lang="en-US" sz="2600" dirty="0" smtClean="0">
                <a:solidFill>
                  <a:srgbClr val="001214"/>
                </a:solidFill>
                <a:latin typeface="+mj-lt"/>
              </a:rPr>
              <a:t>atient’s </a:t>
            </a:r>
            <a:r>
              <a:rPr lang="en-US" sz="2600" dirty="0">
                <a:solidFill>
                  <a:srgbClr val="001214"/>
                </a:solidFill>
                <a:latin typeface="+mj-lt"/>
              </a:rPr>
              <a:t>face, name or initials, their date of birth, the date of their treatment or </a:t>
            </a:r>
            <a:endParaRPr lang="en-US" sz="2600" dirty="0" smtClean="0">
              <a:solidFill>
                <a:srgbClr val="001214"/>
              </a:solidFill>
              <a:latin typeface="+mj-lt"/>
            </a:endParaRPr>
          </a:p>
          <a:p>
            <a:pPr lvl="2"/>
            <a:r>
              <a:rPr lang="en-US" sz="2600" dirty="0" smtClean="0">
                <a:solidFill>
                  <a:srgbClr val="001214"/>
                </a:solidFill>
                <a:latin typeface="+mj-lt"/>
              </a:rPr>
              <a:t>P</a:t>
            </a:r>
            <a:r>
              <a:rPr lang="en-US" sz="2600" dirty="0" smtClean="0">
                <a:solidFill>
                  <a:srgbClr val="001214"/>
                </a:solidFill>
                <a:latin typeface="+mj-lt"/>
              </a:rPr>
              <a:t>hotos </a:t>
            </a:r>
            <a:r>
              <a:rPr lang="en-US" sz="2600" dirty="0">
                <a:solidFill>
                  <a:srgbClr val="001214"/>
                </a:solidFill>
                <a:latin typeface="+mj-lt"/>
              </a:rPr>
              <a:t>of </a:t>
            </a:r>
            <a:r>
              <a:rPr lang="en-US" sz="2600" dirty="0" smtClean="0">
                <a:solidFill>
                  <a:srgbClr val="001214"/>
                </a:solidFill>
                <a:latin typeface="+mj-lt"/>
              </a:rPr>
              <a:t>birthmarks</a:t>
            </a:r>
            <a:r>
              <a:rPr lang="en-US" sz="2600" dirty="0">
                <a:solidFill>
                  <a:srgbClr val="001214"/>
                </a:solidFill>
                <a:latin typeface="+mj-lt"/>
              </a:rPr>
              <a:t>, moles or tattoos, and other identifying </a:t>
            </a:r>
            <a:r>
              <a:rPr lang="en-US" sz="2600" dirty="0" smtClean="0">
                <a:solidFill>
                  <a:srgbClr val="001214"/>
                </a:solidFill>
                <a:latin typeface="+mj-lt"/>
              </a:rPr>
              <a:t>features</a:t>
            </a:r>
          </a:p>
          <a:p>
            <a:pPr lvl="1"/>
            <a:r>
              <a:rPr lang="en-US" sz="2800" dirty="0" smtClean="0">
                <a:solidFill>
                  <a:srgbClr val="001214"/>
                </a:solidFill>
                <a:latin typeface="+mj-lt"/>
              </a:rPr>
              <a:t>High profile patients with specific injury (shark bite wounds)</a:t>
            </a:r>
            <a:endParaRPr lang="en-US" sz="2800" dirty="0">
              <a:solidFill>
                <a:srgbClr val="001214"/>
              </a:solidFill>
              <a:latin typeface="+mj-lt"/>
            </a:endParaRPr>
          </a:p>
        </p:txBody>
      </p:sp>
    </p:spTree>
    <p:extLst>
      <p:ext uri="{BB962C8B-B14F-4D97-AF65-F5344CB8AC3E}">
        <p14:creationId xmlns:p14="http://schemas.microsoft.com/office/powerpoint/2010/main" val="2681800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883" dirty="0"/>
              <a:t>HIPAA and Photos</a:t>
            </a:r>
          </a:p>
        </p:txBody>
      </p:sp>
      <p:sp>
        <p:nvSpPr>
          <p:cNvPr id="3" name="Content Placeholder 2"/>
          <p:cNvSpPr>
            <a:spLocks noGrp="1"/>
          </p:cNvSpPr>
          <p:nvPr>
            <p:ph idx="1"/>
          </p:nvPr>
        </p:nvSpPr>
        <p:spPr>
          <a:xfrm>
            <a:off x="457200" y="1371600"/>
            <a:ext cx="9753600" cy="4670612"/>
          </a:xfrm>
        </p:spPr>
        <p:txBody>
          <a:bodyPr/>
          <a:lstStyle/>
          <a:p>
            <a:pPr marL="457200" lvl="1" indent="0">
              <a:buNone/>
            </a:pPr>
            <a:r>
              <a:rPr lang="en-US" sz="2800" dirty="0" smtClean="0">
                <a:solidFill>
                  <a:srgbClr val="001214"/>
                </a:solidFill>
                <a:latin typeface="Calibri" panose="020F0502020204030204" pitchFamily="34" charset="0"/>
                <a:cs typeface="Calibri" panose="020F0502020204030204" pitchFamily="34" charset="0"/>
              </a:rPr>
              <a:t>Storage</a:t>
            </a:r>
          </a:p>
          <a:p>
            <a:pPr lvl="2">
              <a:buFont typeface="Arial" panose="020B0604020202020204" pitchFamily="34" charset="0"/>
              <a:buChar char="•"/>
            </a:pPr>
            <a:r>
              <a:rPr lang="en-US" sz="2800" dirty="0">
                <a:solidFill>
                  <a:srgbClr val="001214"/>
                </a:solidFill>
                <a:latin typeface="Calibri" panose="020F0502020204030204" pitchFamily="34" charset="0"/>
                <a:cs typeface="Calibri" panose="020F0502020204030204" pitchFamily="34" charset="0"/>
              </a:rPr>
              <a:t>Photos </a:t>
            </a:r>
            <a:r>
              <a:rPr lang="en-US" sz="2800" dirty="0" smtClean="0">
                <a:solidFill>
                  <a:srgbClr val="001214"/>
                </a:solidFill>
                <a:latin typeface="Calibri" panose="020F0502020204030204" pitchFamily="34" charset="0"/>
                <a:cs typeface="Calibri" panose="020F0502020204030204" pitchFamily="34" charset="0"/>
              </a:rPr>
              <a:t>containing </a:t>
            </a:r>
            <a:r>
              <a:rPr lang="en-US" sz="2800" dirty="0">
                <a:solidFill>
                  <a:srgbClr val="001214"/>
                </a:solidFill>
                <a:latin typeface="Calibri" panose="020F0502020204030204" pitchFamily="34" charset="0"/>
                <a:cs typeface="Calibri" panose="020F0502020204030204" pitchFamily="34" charset="0"/>
              </a:rPr>
              <a:t>PHI should not be stored on any device for an indefinite amount of time and all devices should be wiped of PHI photos before it ever leaves the </a:t>
            </a:r>
            <a:r>
              <a:rPr lang="en-US" sz="2800" dirty="0" smtClean="0">
                <a:solidFill>
                  <a:srgbClr val="001214"/>
                </a:solidFill>
                <a:latin typeface="Calibri" panose="020F0502020204030204" pitchFamily="34" charset="0"/>
                <a:cs typeface="Calibri" panose="020F0502020204030204" pitchFamily="34" charset="0"/>
              </a:rPr>
              <a:t>office</a:t>
            </a:r>
          </a:p>
          <a:p>
            <a:pPr marL="457200" lvl="1" indent="0">
              <a:buNone/>
            </a:pPr>
            <a:r>
              <a:rPr lang="en-US" sz="2800" dirty="0" smtClean="0">
                <a:solidFill>
                  <a:srgbClr val="001214"/>
                </a:solidFill>
                <a:latin typeface="Calibri" panose="020F0502020204030204" pitchFamily="34" charset="0"/>
                <a:cs typeface="Calibri" panose="020F0502020204030204" pitchFamily="34" charset="0"/>
              </a:rPr>
              <a:t>Communications</a:t>
            </a:r>
          </a:p>
          <a:p>
            <a:pPr lvl="2">
              <a:buFont typeface="Arial" panose="020B0604020202020204" pitchFamily="34" charset="0"/>
              <a:buChar char="•"/>
            </a:pPr>
            <a:r>
              <a:rPr lang="en-US" sz="2800" dirty="0">
                <a:solidFill>
                  <a:srgbClr val="001214"/>
                </a:solidFill>
                <a:latin typeface="Calibri" panose="020F0502020204030204" pitchFamily="34" charset="0"/>
                <a:cs typeface="Calibri" panose="020F0502020204030204" pitchFamily="34" charset="0"/>
              </a:rPr>
              <a:t>With </a:t>
            </a:r>
            <a:r>
              <a:rPr lang="en-US" sz="2800" dirty="0" smtClean="0">
                <a:solidFill>
                  <a:srgbClr val="001214"/>
                </a:solidFill>
                <a:latin typeface="Calibri" panose="020F0502020204030204" pitchFamily="34" charset="0"/>
                <a:cs typeface="Calibri" panose="020F0502020204030204" pitchFamily="34" charset="0"/>
              </a:rPr>
              <a:t>photos containing PHI, team members and providers </a:t>
            </a:r>
            <a:r>
              <a:rPr lang="en-US" sz="2800" dirty="0">
                <a:solidFill>
                  <a:srgbClr val="001214"/>
                </a:solidFill>
                <a:latin typeface="Calibri" panose="020F0502020204030204" pitchFamily="34" charset="0"/>
                <a:cs typeface="Calibri" panose="020F0502020204030204" pitchFamily="34" charset="0"/>
              </a:rPr>
              <a:t>must be careful to never email, text or otherwise send </a:t>
            </a:r>
            <a:r>
              <a:rPr lang="en-US" sz="2800" dirty="0" smtClean="0">
                <a:solidFill>
                  <a:srgbClr val="001214"/>
                </a:solidFill>
                <a:latin typeface="Calibri" panose="020F0502020204030204" pitchFamily="34" charset="0"/>
                <a:cs typeface="Calibri" panose="020F0502020204030204" pitchFamily="34" charset="0"/>
              </a:rPr>
              <a:t>without </a:t>
            </a:r>
            <a:r>
              <a:rPr lang="en-US" sz="2800" dirty="0">
                <a:solidFill>
                  <a:srgbClr val="001214"/>
                </a:solidFill>
                <a:latin typeface="Calibri" panose="020F0502020204030204" pitchFamily="34" charset="0"/>
                <a:cs typeface="Calibri" panose="020F0502020204030204" pitchFamily="34" charset="0"/>
              </a:rPr>
              <a:t>proper encryption software </a:t>
            </a:r>
            <a:endParaRPr lang="en-US" sz="2800" dirty="0" smtClean="0">
              <a:solidFill>
                <a:srgbClr val="001214"/>
              </a:solidFill>
              <a:latin typeface="Calibri" panose="020F0502020204030204" pitchFamily="34" charset="0"/>
              <a:cs typeface="Calibri" panose="020F0502020204030204" pitchFamily="34" charset="0"/>
            </a:endParaRPr>
          </a:p>
          <a:p>
            <a:pPr lvl="3"/>
            <a:r>
              <a:rPr lang="en-US" sz="2800" dirty="0" err="1" smtClean="0">
                <a:solidFill>
                  <a:srgbClr val="001214"/>
                </a:solidFill>
                <a:latin typeface="Calibri" panose="020F0502020204030204" pitchFamily="34" charset="0"/>
                <a:cs typeface="Calibri" panose="020F0502020204030204" pitchFamily="34" charset="0"/>
              </a:rPr>
              <a:t>Cortext</a:t>
            </a:r>
            <a:r>
              <a:rPr lang="en-US" sz="2800" dirty="0" smtClean="0">
                <a:solidFill>
                  <a:srgbClr val="001214"/>
                </a:solidFill>
                <a:latin typeface="Calibri" panose="020F0502020204030204" pitchFamily="34" charset="0"/>
                <a:cs typeface="Calibri" panose="020F0502020204030204" pitchFamily="34" charset="0"/>
              </a:rPr>
              <a:t> and Haiku</a:t>
            </a:r>
            <a:endParaRPr lang="en-US" sz="2800" dirty="0">
              <a:solidFill>
                <a:srgbClr val="001214"/>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130146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endParaRPr lang="en-US" dirty="0"/>
          </a:p>
        </p:txBody>
      </p:sp>
      <p:sp>
        <p:nvSpPr>
          <p:cNvPr id="3" name="Title 2"/>
          <p:cNvSpPr>
            <a:spLocks noGrp="1"/>
          </p:cNvSpPr>
          <p:nvPr>
            <p:ph type="title"/>
          </p:nvPr>
        </p:nvSpPr>
        <p:spPr/>
        <p:txBody>
          <a:bodyPr/>
          <a:lstStyle/>
          <a:p>
            <a:r>
              <a:rPr lang="en-US" dirty="0" smtClean="0"/>
              <a:t>Violations, Sanctions, Penalties</a:t>
            </a:r>
            <a:endParaRPr lang="en-US" dirty="0"/>
          </a:p>
        </p:txBody>
      </p:sp>
      <p:sp>
        <p:nvSpPr>
          <p:cNvPr id="4" name="Content Placeholder 3"/>
          <p:cNvSpPr>
            <a:spLocks noGrp="1"/>
          </p:cNvSpPr>
          <p:nvPr>
            <p:ph idx="1"/>
          </p:nvPr>
        </p:nvSpPr>
        <p:spPr>
          <a:xfrm>
            <a:off x="609600" y="1386841"/>
            <a:ext cx="10972800" cy="2880360"/>
          </a:xfrm>
        </p:spPr>
        <p:txBody>
          <a:bodyPr/>
          <a:lstStyle/>
          <a:p>
            <a:pPr>
              <a:lnSpc>
                <a:spcPct val="90000"/>
              </a:lnSpc>
            </a:pPr>
            <a:r>
              <a:rPr lang="en-US" sz="2400" dirty="0" smtClean="0"/>
              <a:t>Individuals under the purview of ECU Health who do not follow HIPAA rules are subject to corrective action</a:t>
            </a:r>
          </a:p>
          <a:p>
            <a:pPr>
              <a:lnSpc>
                <a:spcPct val="90000"/>
              </a:lnSpc>
            </a:pPr>
            <a:r>
              <a:rPr lang="en-US" sz="2400" dirty="0" smtClean="0"/>
              <a:t>The level of corrective action is dependent upon the severity of the violation, the intent, patterns or practices of improper activity, etc. and can range from a documented counseling/performance conversation up to and including separation</a:t>
            </a:r>
          </a:p>
          <a:p>
            <a:r>
              <a:rPr lang="en-US" sz="2400" dirty="0" smtClean="0"/>
              <a:t>There are also potential civil and/or criminal penalties that may </a:t>
            </a:r>
            <a:r>
              <a:rPr lang="en-US" sz="2400" dirty="0" smtClean="0"/>
              <a:t>apply</a:t>
            </a:r>
            <a:endParaRPr lang="en-US" sz="2400" dirty="0" smtClean="0"/>
          </a:p>
        </p:txBody>
      </p:sp>
      <p:sp>
        <p:nvSpPr>
          <p:cNvPr id="5" name="Slide Number Placeholder 4"/>
          <p:cNvSpPr>
            <a:spLocks noGrp="1"/>
          </p:cNvSpPr>
          <p:nvPr>
            <p:ph type="sldNum" sz="quarter" idx="12"/>
          </p:nvPr>
        </p:nvSpPr>
        <p:spPr/>
        <p:txBody>
          <a:bodyPr/>
          <a:lstStyle/>
          <a:p>
            <a:fld id="{99B8DC37-36E7-4B5B-90A1-B6DF1BD90A98}" type="slidenum">
              <a:rPr lang="en-US" smtClean="0"/>
              <a:pPr/>
              <a:t>22</a:t>
            </a:fld>
            <a:endParaRPr lang="en-US" dirty="0"/>
          </a:p>
        </p:txBody>
      </p:sp>
    </p:spTree>
    <p:extLst>
      <p:ext uri="{BB962C8B-B14F-4D97-AF65-F5344CB8AC3E}">
        <p14:creationId xmlns:p14="http://schemas.microsoft.com/office/powerpoint/2010/main" val="17445693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endParaRPr lang="en-US" dirty="0"/>
          </a:p>
        </p:txBody>
      </p:sp>
      <p:sp>
        <p:nvSpPr>
          <p:cNvPr id="3" name="Title 2"/>
          <p:cNvSpPr>
            <a:spLocks noGrp="1"/>
          </p:cNvSpPr>
          <p:nvPr>
            <p:ph type="title"/>
          </p:nvPr>
        </p:nvSpPr>
        <p:spPr/>
        <p:txBody>
          <a:bodyPr/>
          <a:lstStyle/>
          <a:p>
            <a:r>
              <a:rPr lang="en-US" dirty="0" smtClean="0"/>
              <a:t>Examples of HIPAA violations</a:t>
            </a:r>
            <a:endParaRPr lang="en-US" dirty="0"/>
          </a:p>
        </p:txBody>
      </p:sp>
      <p:sp>
        <p:nvSpPr>
          <p:cNvPr id="4" name="Content Placeholder 3"/>
          <p:cNvSpPr>
            <a:spLocks noGrp="1"/>
          </p:cNvSpPr>
          <p:nvPr>
            <p:ph idx="1"/>
          </p:nvPr>
        </p:nvSpPr>
        <p:spPr>
          <a:xfrm>
            <a:off x="304800" y="1295400"/>
            <a:ext cx="11277600" cy="4830765"/>
          </a:xfrm>
        </p:spPr>
        <p:txBody>
          <a:bodyPr/>
          <a:lstStyle/>
          <a:p>
            <a:pPr marL="0" lvl="2" indent="0">
              <a:buSzPct val="55000"/>
              <a:buNone/>
            </a:pPr>
            <a:r>
              <a:rPr lang="en-US" sz="2400" dirty="0" smtClean="0"/>
              <a:t>Failing </a:t>
            </a:r>
            <a:r>
              <a:rPr lang="en-US" sz="2400" dirty="0"/>
              <a:t>to log off a </a:t>
            </a:r>
            <a:r>
              <a:rPr lang="en-US" sz="2400" dirty="0" smtClean="0"/>
              <a:t>computer resulting in an inappropriate access</a:t>
            </a:r>
            <a:endParaRPr lang="en-US" sz="2400" dirty="0"/>
          </a:p>
          <a:p>
            <a:pPr marL="0" lvl="2" indent="0">
              <a:buSzPct val="55000"/>
              <a:buNone/>
            </a:pPr>
            <a:r>
              <a:rPr lang="en-US" sz="2400" dirty="0"/>
              <a:t>Leaving PHI in a non-secure location</a:t>
            </a:r>
          </a:p>
          <a:p>
            <a:pPr marL="0" lvl="2" indent="0">
              <a:buSzPct val="55000"/>
              <a:buNone/>
            </a:pPr>
            <a:r>
              <a:rPr lang="en-US" sz="2400" dirty="0"/>
              <a:t>Inappropriate hallway conversation</a:t>
            </a:r>
          </a:p>
          <a:p>
            <a:pPr marL="0" lvl="2" indent="0">
              <a:buNone/>
            </a:pPr>
            <a:r>
              <a:rPr lang="en-US" sz="2400" dirty="0" smtClean="0"/>
              <a:t>Unauthorized </a:t>
            </a:r>
            <a:r>
              <a:rPr lang="en-US" sz="2400" dirty="0"/>
              <a:t>access to </a:t>
            </a:r>
            <a:r>
              <a:rPr lang="en-US" sz="2400" dirty="0" smtClean="0"/>
              <a:t>PHI including access to PHI without a job related reason</a:t>
            </a:r>
            <a:endParaRPr lang="en-US" sz="2400" dirty="0"/>
          </a:p>
          <a:p>
            <a:pPr marL="0" lvl="2" indent="0">
              <a:buNone/>
            </a:pPr>
            <a:r>
              <a:rPr lang="en-US" sz="2400" dirty="0" smtClean="0"/>
              <a:t>Providing </a:t>
            </a:r>
            <a:r>
              <a:rPr lang="en-US" sz="2400" dirty="0"/>
              <a:t>passwords to unauthorized users</a:t>
            </a:r>
          </a:p>
          <a:p>
            <a:pPr marL="0" lvl="2" indent="0">
              <a:buNone/>
            </a:pPr>
            <a:r>
              <a:rPr lang="en-US" sz="2400" dirty="0" smtClean="0"/>
              <a:t>Sharing </a:t>
            </a:r>
            <a:r>
              <a:rPr lang="en-US" sz="2400" dirty="0"/>
              <a:t>PHI with unauthorized individuals</a:t>
            </a:r>
          </a:p>
          <a:p>
            <a:pPr marL="0" lvl="2" indent="0">
              <a:buNone/>
            </a:pPr>
            <a:r>
              <a:rPr lang="en-US" sz="2400" dirty="0" smtClean="0"/>
              <a:t>Inappropriately disclosing </a:t>
            </a:r>
            <a:r>
              <a:rPr lang="en-US" sz="2400" dirty="0"/>
              <a:t>PHI </a:t>
            </a:r>
            <a:r>
              <a:rPr lang="en-US" sz="2400" dirty="0" smtClean="0"/>
              <a:t>outside of ECU Health </a:t>
            </a:r>
          </a:p>
          <a:p>
            <a:pPr marL="0" lvl="2" indent="0">
              <a:buNone/>
            </a:pPr>
            <a:r>
              <a:rPr lang="en-US" sz="2400" dirty="0" smtClean="0"/>
              <a:t>Accessing and using patient data for personal gain or malicious intent</a:t>
            </a:r>
            <a:endParaRPr lang="en-US" sz="2400" dirty="0"/>
          </a:p>
          <a:p>
            <a:pPr marL="0" lvl="2" indent="0">
              <a:buNone/>
            </a:pPr>
            <a:r>
              <a:rPr lang="en-US" sz="2400" dirty="0"/>
              <a:t>Destroying </a:t>
            </a:r>
            <a:r>
              <a:rPr lang="en-US" sz="2400" dirty="0" smtClean="0"/>
              <a:t>PHI intentionally</a:t>
            </a:r>
            <a:endParaRPr lang="en-US" sz="2400" dirty="0"/>
          </a:p>
          <a:p>
            <a:pPr marL="233363" lvl="1" indent="-233363">
              <a:buSzPct val="55000"/>
              <a:buNone/>
            </a:pPr>
            <a:endParaRPr lang="en-US" dirty="0"/>
          </a:p>
          <a:p>
            <a:endParaRPr lang="en-US" sz="1600" dirty="0"/>
          </a:p>
          <a:p>
            <a:endParaRPr lang="en-US" sz="900" dirty="0"/>
          </a:p>
          <a:p>
            <a:endParaRPr lang="en-US" dirty="0"/>
          </a:p>
          <a:p>
            <a:endParaRPr lang="en-US" dirty="0"/>
          </a:p>
        </p:txBody>
      </p:sp>
      <p:sp>
        <p:nvSpPr>
          <p:cNvPr id="5" name="Slide Number Placeholder 4"/>
          <p:cNvSpPr>
            <a:spLocks noGrp="1"/>
          </p:cNvSpPr>
          <p:nvPr>
            <p:ph type="sldNum" sz="quarter" idx="12"/>
          </p:nvPr>
        </p:nvSpPr>
        <p:spPr/>
        <p:txBody>
          <a:bodyPr/>
          <a:lstStyle/>
          <a:p>
            <a:fld id="{99B8DC37-36E7-4B5B-90A1-B6DF1BD90A98}" type="slidenum">
              <a:rPr lang="en-US" smtClean="0"/>
              <a:pPr/>
              <a:t>23</a:t>
            </a:fld>
            <a:endParaRPr lang="en-US" dirty="0"/>
          </a:p>
        </p:txBody>
      </p:sp>
    </p:spTree>
    <p:extLst>
      <p:ext uri="{BB962C8B-B14F-4D97-AF65-F5344CB8AC3E}">
        <p14:creationId xmlns:p14="http://schemas.microsoft.com/office/powerpoint/2010/main" val="22574489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endParaRPr lang="en-US" dirty="0"/>
          </a:p>
        </p:txBody>
      </p:sp>
      <p:sp>
        <p:nvSpPr>
          <p:cNvPr id="3" name="Title 2"/>
          <p:cNvSpPr>
            <a:spLocks noGrp="1"/>
          </p:cNvSpPr>
          <p:nvPr>
            <p:ph type="title"/>
          </p:nvPr>
        </p:nvSpPr>
        <p:spPr/>
        <p:txBody>
          <a:bodyPr/>
          <a:lstStyle/>
          <a:p>
            <a:r>
              <a:rPr lang="en-US" dirty="0" smtClean="0"/>
              <a:t>Your </a:t>
            </a:r>
            <a:r>
              <a:rPr lang="en-US" dirty="0" err="1" smtClean="0"/>
              <a:t>Responsiblity</a:t>
            </a:r>
            <a:endParaRPr lang="en-US" dirty="0"/>
          </a:p>
        </p:txBody>
      </p:sp>
      <p:sp>
        <p:nvSpPr>
          <p:cNvPr id="5" name="Slide Number Placeholder 4"/>
          <p:cNvSpPr>
            <a:spLocks noGrp="1"/>
          </p:cNvSpPr>
          <p:nvPr>
            <p:ph type="sldNum" sz="quarter" idx="12"/>
          </p:nvPr>
        </p:nvSpPr>
        <p:spPr/>
        <p:txBody>
          <a:bodyPr/>
          <a:lstStyle/>
          <a:p>
            <a:fld id="{99B8DC37-36E7-4B5B-90A1-B6DF1BD90A98}" type="slidenum">
              <a:rPr lang="en-US" smtClean="0"/>
              <a:pPr/>
              <a:t>24</a:t>
            </a:fld>
            <a:endParaRPr lang="en-US" dirty="0"/>
          </a:p>
        </p:txBody>
      </p:sp>
      <p:sp>
        <p:nvSpPr>
          <p:cNvPr id="6" name="Content Placeholder 2"/>
          <p:cNvSpPr>
            <a:spLocks noGrp="1"/>
          </p:cNvSpPr>
          <p:nvPr>
            <p:ph idx="1"/>
          </p:nvPr>
        </p:nvSpPr>
        <p:spPr>
          <a:xfrm>
            <a:off x="457200" y="1371600"/>
            <a:ext cx="9753600" cy="4670612"/>
          </a:xfrm>
        </p:spPr>
        <p:txBody>
          <a:bodyPr/>
          <a:lstStyle/>
          <a:p>
            <a:pPr marL="457200" lvl="1" indent="0">
              <a:buNone/>
            </a:pPr>
            <a:r>
              <a:rPr lang="en-US" sz="2800" dirty="0" smtClean="0">
                <a:solidFill>
                  <a:srgbClr val="001214"/>
                </a:solidFill>
                <a:latin typeface="Calibri" panose="020F0502020204030204" pitchFamily="34" charset="0"/>
                <a:cs typeface="Calibri" panose="020F0502020204030204" pitchFamily="34" charset="0"/>
              </a:rPr>
              <a:t>The Golden Rule - </a:t>
            </a:r>
            <a:r>
              <a:rPr lang="en-US" sz="2800" dirty="0" smtClean="0">
                <a:solidFill>
                  <a:srgbClr val="001214"/>
                </a:solidFill>
                <a:latin typeface="Calibri" panose="020F0502020204030204" pitchFamily="34" charset="0"/>
                <a:cs typeface="Calibri" panose="020F0502020204030204" pitchFamily="34" charset="0"/>
              </a:rPr>
              <a:t>Treat others PHI the way that you would want your PHI treated!</a:t>
            </a:r>
          </a:p>
          <a:p>
            <a:pPr marL="457200" lvl="1" indent="0">
              <a:buNone/>
            </a:pPr>
            <a:endParaRPr lang="en-US" sz="2800" dirty="0" smtClean="0">
              <a:solidFill>
                <a:srgbClr val="001214"/>
              </a:solidFill>
              <a:latin typeface="Calibri" panose="020F0502020204030204" pitchFamily="34" charset="0"/>
              <a:cs typeface="Calibri" panose="020F0502020204030204" pitchFamily="34" charset="0"/>
            </a:endParaRPr>
          </a:p>
          <a:p>
            <a:pPr marL="457200" lvl="1" indent="0">
              <a:buNone/>
            </a:pPr>
            <a:r>
              <a:rPr lang="en-US" sz="2800" dirty="0" smtClean="0">
                <a:solidFill>
                  <a:srgbClr val="001214"/>
                </a:solidFill>
                <a:latin typeface="Calibri" panose="020F0502020204030204" pitchFamily="34" charset="0"/>
                <a:cs typeface="Calibri" panose="020F0502020204030204" pitchFamily="34" charset="0"/>
              </a:rPr>
              <a:t>Be respectful and thoughtful</a:t>
            </a:r>
          </a:p>
          <a:p>
            <a:pPr marL="457200" lvl="1" indent="0">
              <a:buNone/>
            </a:pPr>
            <a:endParaRPr lang="en-US" sz="2800" dirty="0" smtClean="0">
              <a:solidFill>
                <a:srgbClr val="001214"/>
              </a:solidFill>
              <a:latin typeface="Calibri" panose="020F0502020204030204" pitchFamily="34" charset="0"/>
              <a:cs typeface="Calibri" panose="020F0502020204030204" pitchFamily="34" charset="0"/>
            </a:endParaRPr>
          </a:p>
          <a:p>
            <a:pPr marL="457200" lvl="1" indent="0">
              <a:buNone/>
            </a:pPr>
            <a:r>
              <a:rPr lang="en-US" sz="2800" dirty="0" smtClean="0">
                <a:solidFill>
                  <a:srgbClr val="001214"/>
                </a:solidFill>
                <a:latin typeface="Calibri" panose="020F0502020204030204" pitchFamily="34" charset="0"/>
                <a:cs typeface="Calibri" panose="020F0502020204030204" pitchFamily="34" charset="0"/>
              </a:rPr>
              <a:t>An ounce of caution on your end, prevents hours of time on our end.</a:t>
            </a:r>
            <a:endParaRPr lang="en-US" sz="2800" dirty="0">
              <a:solidFill>
                <a:srgbClr val="001214"/>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813224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What is Protected Health Information - PHI?</a:t>
            </a:r>
            <a:endParaRPr lang="en-US" dirty="0"/>
          </a:p>
        </p:txBody>
      </p:sp>
      <p:sp>
        <p:nvSpPr>
          <p:cNvPr id="5" name="Slide Number Placeholder 4"/>
          <p:cNvSpPr>
            <a:spLocks noGrp="1"/>
          </p:cNvSpPr>
          <p:nvPr>
            <p:ph type="sldNum" sz="quarter" idx="12"/>
          </p:nvPr>
        </p:nvSpPr>
        <p:spPr/>
        <p:txBody>
          <a:bodyPr/>
          <a:lstStyle/>
          <a:p>
            <a:fld id="{99B8DC37-36E7-4B5B-90A1-B6DF1BD90A98}" type="slidenum">
              <a:rPr lang="en-US" smtClean="0"/>
              <a:pPr/>
              <a:t>3</a:t>
            </a:fld>
            <a:endParaRPr lang="en-US" dirty="0"/>
          </a:p>
        </p:txBody>
      </p:sp>
      <p:sp>
        <p:nvSpPr>
          <p:cNvPr id="7" name="Rectangle 6"/>
          <p:cNvSpPr/>
          <p:nvPr/>
        </p:nvSpPr>
        <p:spPr>
          <a:xfrm>
            <a:off x="152400" y="1232789"/>
            <a:ext cx="6172200" cy="4893647"/>
          </a:xfrm>
          <a:prstGeom prst="rect">
            <a:avLst/>
          </a:prstGeom>
        </p:spPr>
        <p:txBody>
          <a:bodyPr wrap="square">
            <a:spAutoFit/>
          </a:bodyPr>
          <a:lstStyle/>
          <a:p>
            <a:pPr marL="223838" lvl="1">
              <a:buSzPct val="60000"/>
            </a:pPr>
            <a:r>
              <a:rPr lang="en-US" sz="2400" dirty="0" smtClean="0">
                <a:latin typeface="+mj-lt"/>
              </a:rPr>
              <a:t>PHI is ANY information, transmitted or maintained in any medium (written, electronic, verbal) including demographic data that is</a:t>
            </a:r>
          </a:p>
          <a:p>
            <a:pPr marL="566738" lvl="1" indent="-342900">
              <a:buSzPct val="60000"/>
              <a:buFont typeface="Arial" panose="020B0604020202020204" pitchFamily="34" charset="0"/>
              <a:buChar char="•"/>
            </a:pPr>
            <a:endParaRPr lang="en-US" sz="2400" dirty="0" smtClean="0">
              <a:latin typeface="+mj-lt"/>
            </a:endParaRPr>
          </a:p>
          <a:p>
            <a:pPr marL="566738" lvl="1" indent="-342900">
              <a:buSzPct val="60000"/>
              <a:buFont typeface="Arial" panose="020B0604020202020204" pitchFamily="34" charset="0"/>
              <a:buChar char="•"/>
            </a:pPr>
            <a:r>
              <a:rPr lang="en-US" sz="2400" dirty="0" smtClean="0">
                <a:latin typeface="+mj-lt"/>
              </a:rPr>
              <a:t>Created/received by a covered entity or business associate</a:t>
            </a:r>
          </a:p>
          <a:p>
            <a:pPr marL="566738" lvl="1" indent="-342900">
              <a:buSzPct val="60000"/>
              <a:buFont typeface="Arial" panose="020B0604020202020204" pitchFamily="34" charset="0"/>
              <a:buChar char="•"/>
            </a:pPr>
            <a:endParaRPr lang="en-US" sz="2400" dirty="0" smtClean="0">
              <a:latin typeface="+mj-lt"/>
            </a:endParaRPr>
          </a:p>
          <a:p>
            <a:pPr marL="566738" lvl="1" indent="-342900">
              <a:buSzPct val="60000"/>
              <a:buFont typeface="Arial" panose="020B0604020202020204" pitchFamily="34" charset="0"/>
              <a:buChar char="•"/>
            </a:pPr>
            <a:r>
              <a:rPr lang="en-US" sz="2400" dirty="0" smtClean="0">
                <a:latin typeface="+mj-lt"/>
              </a:rPr>
              <a:t>Relates to/describes </a:t>
            </a:r>
            <a:r>
              <a:rPr lang="en-US" sz="2400" dirty="0">
                <a:latin typeface="+mj-lt"/>
              </a:rPr>
              <a:t>past, present or future physical or mental health or </a:t>
            </a:r>
            <a:r>
              <a:rPr lang="en-US" sz="2400" dirty="0" smtClean="0">
                <a:latin typeface="+mj-lt"/>
              </a:rPr>
              <a:t>condition; or past, present or future payment </a:t>
            </a:r>
            <a:r>
              <a:rPr lang="en-US" sz="2400" dirty="0">
                <a:latin typeface="+mj-lt"/>
              </a:rPr>
              <a:t>for </a:t>
            </a:r>
            <a:r>
              <a:rPr lang="en-US" sz="2400" dirty="0" smtClean="0">
                <a:latin typeface="+mj-lt"/>
              </a:rPr>
              <a:t>healthcare</a:t>
            </a:r>
            <a:r>
              <a:rPr lang="en-US" sz="2400" dirty="0">
                <a:latin typeface="+mj-lt"/>
              </a:rPr>
              <a:t>; </a:t>
            </a:r>
            <a:r>
              <a:rPr lang="en-US" sz="2400" dirty="0" smtClean="0">
                <a:latin typeface="+mj-lt"/>
              </a:rPr>
              <a:t>and</a:t>
            </a:r>
          </a:p>
          <a:p>
            <a:pPr marL="566738" lvl="1" indent="-342900">
              <a:buSzPct val="60000"/>
              <a:buFont typeface="Arial" panose="020B0604020202020204" pitchFamily="34" charset="0"/>
              <a:buChar char="•"/>
            </a:pPr>
            <a:endParaRPr lang="en-US" sz="2400" dirty="0">
              <a:latin typeface="+mj-lt"/>
            </a:endParaRPr>
          </a:p>
          <a:p>
            <a:pPr marL="566738" lvl="1" indent="-342900">
              <a:buSzPct val="60000"/>
              <a:buFont typeface="Arial" panose="020B0604020202020204" pitchFamily="34" charset="0"/>
              <a:buChar char="•"/>
            </a:pPr>
            <a:r>
              <a:rPr lang="en-US" sz="2400" dirty="0" smtClean="0">
                <a:latin typeface="+mj-lt"/>
              </a:rPr>
              <a:t>Can be used to identify the patient</a:t>
            </a:r>
          </a:p>
        </p:txBody>
      </p:sp>
      <p:sp>
        <p:nvSpPr>
          <p:cNvPr id="9" name="Content Placeholder 8"/>
          <p:cNvSpPr>
            <a:spLocks noGrp="1"/>
          </p:cNvSpPr>
          <p:nvPr>
            <p:ph idx="1"/>
          </p:nvPr>
        </p:nvSpPr>
        <p:spPr>
          <a:xfrm>
            <a:off x="7086600" y="1462705"/>
            <a:ext cx="4724400" cy="4176096"/>
          </a:xfrm>
          <a:solidFill>
            <a:schemeClr val="accent2">
              <a:lumMod val="20000"/>
              <a:lumOff val="80000"/>
            </a:schemeClr>
          </a:solidFill>
          <a:ln>
            <a:solidFill>
              <a:schemeClr val="tx2"/>
            </a:solidFill>
          </a:ln>
        </p:spPr>
        <p:txBody>
          <a:bodyPr/>
          <a:lstStyle/>
          <a:p>
            <a:pPr marL="0" indent="0">
              <a:spcBef>
                <a:spcPts val="0"/>
              </a:spcBef>
              <a:spcAft>
                <a:spcPts val="0"/>
              </a:spcAft>
              <a:buNone/>
            </a:pPr>
            <a:r>
              <a:rPr lang="en-US" sz="2400" dirty="0" smtClean="0"/>
              <a:t>Examples</a:t>
            </a:r>
          </a:p>
          <a:p>
            <a:pPr marL="347663" lvl="1">
              <a:spcBef>
                <a:spcPts val="0"/>
              </a:spcBef>
              <a:spcAft>
                <a:spcPts val="0"/>
              </a:spcAft>
            </a:pPr>
            <a:r>
              <a:rPr lang="en-US" sz="2000" dirty="0" smtClean="0"/>
              <a:t>Written documentation/paper records</a:t>
            </a:r>
          </a:p>
          <a:p>
            <a:pPr marL="347663" lvl="1">
              <a:spcBef>
                <a:spcPts val="0"/>
              </a:spcBef>
              <a:spcAft>
                <a:spcPts val="0"/>
              </a:spcAft>
            </a:pPr>
            <a:r>
              <a:rPr lang="en-US" sz="2000" dirty="0" smtClean="0"/>
              <a:t>Spoken and verbal information, including voice mail messages</a:t>
            </a:r>
          </a:p>
          <a:p>
            <a:pPr marL="347663" lvl="1">
              <a:spcBef>
                <a:spcPts val="0"/>
              </a:spcBef>
              <a:spcAft>
                <a:spcPts val="0"/>
              </a:spcAft>
            </a:pPr>
            <a:r>
              <a:rPr lang="en-US" sz="2000" dirty="0" smtClean="0"/>
              <a:t>Electronic databases and any electronic information including</a:t>
            </a:r>
          </a:p>
          <a:p>
            <a:pPr marL="801688" lvl="3" indent="-115888">
              <a:spcBef>
                <a:spcPts val="0"/>
              </a:spcBef>
              <a:spcAft>
                <a:spcPts val="0"/>
              </a:spcAft>
            </a:pPr>
            <a:r>
              <a:rPr lang="en-US" sz="2000" dirty="0" smtClean="0"/>
              <a:t>Research information</a:t>
            </a:r>
          </a:p>
          <a:p>
            <a:pPr marL="801688" lvl="3" indent="-115888">
              <a:spcBef>
                <a:spcPts val="0"/>
              </a:spcBef>
              <a:spcAft>
                <a:spcPts val="0"/>
              </a:spcAft>
            </a:pPr>
            <a:r>
              <a:rPr lang="en-US" sz="2000" dirty="0" smtClean="0"/>
              <a:t>PHI stored on a computer, smart phone, memory card, USB drive, etc.</a:t>
            </a:r>
          </a:p>
          <a:p>
            <a:pPr marL="347663" lvl="1">
              <a:spcBef>
                <a:spcPts val="0"/>
              </a:spcBef>
              <a:spcAft>
                <a:spcPts val="0"/>
              </a:spcAft>
            </a:pPr>
            <a:r>
              <a:rPr lang="en-US" sz="2000" dirty="0" smtClean="0"/>
              <a:t>Photographic images</a:t>
            </a:r>
          </a:p>
          <a:p>
            <a:pPr marL="347663" lvl="1">
              <a:spcBef>
                <a:spcPts val="0"/>
              </a:spcBef>
              <a:spcAft>
                <a:spcPts val="0"/>
              </a:spcAft>
            </a:pPr>
            <a:r>
              <a:rPr lang="en-US" sz="2000" dirty="0" smtClean="0"/>
              <a:t>Audio and Video recordings</a:t>
            </a:r>
            <a:endParaRPr lang="en-US" sz="2000" dirty="0"/>
          </a:p>
        </p:txBody>
      </p:sp>
    </p:spTree>
    <p:extLst>
      <p:ext uri="{BB962C8B-B14F-4D97-AF65-F5344CB8AC3E}">
        <p14:creationId xmlns:p14="http://schemas.microsoft.com/office/powerpoint/2010/main" val="8946065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endParaRPr lang="en-US" dirty="0"/>
          </a:p>
        </p:txBody>
      </p:sp>
      <p:sp>
        <p:nvSpPr>
          <p:cNvPr id="3" name="Title 2"/>
          <p:cNvSpPr>
            <a:spLocks noGrp="1"/>
          </p:cNvSpPr>
          <p:nvPr>
            <p:ph type="title"/>
          </p:nvPr>
        </p:nvSpPr>
        <p:spPr/>
        <p:txBody>
          <a:bodyPr/>
          <a:lstStyle/>
          <a:p>
            <a:r>
              <a:rPr lang="en-US" dirty="0" smtClean="0"/>
              <a:t>Elements of Protected Health Information</a:t>
            </a:r>
            <a:endParaRPr lang="en-US" dirty="0"/>
          </a:p>
        </p:txBody>
      </p:sp>
      <p:sp>
        <p:nvSpPr>
          <p:cNvPr id="5" name="Slide Number Placeholder 4"/>
          <p:cNvSpPr>
            <a:spLocks noGrp="1"/>
          </p:cNvSpPr>
          <p:nvPr>
            <p:ph type="sldNum" sz="quarter" idx="12"/>
          </p:nvPr>
        </p:nvSpPr>
        <p:spPr/>
        <p:txBody>
          <a:bodyPr/>
          <a:lstStyle/>
          <a:p>
            <a:fld id="{99B8DC37-36E7-4B5B-90A1-B6DF1BD90A98}" type="slidenum">
              <a:rPr lang="en-US" smtClean="0"/>
              <a:pPr/>
              <a:t>4</a:t>
            </a:fld>
            <a:endParaRPr lang="en-US" dirty="0"/>
          </a:p>
        </p:txBody>
      </p:sp>
      <p:sp>
        <p:nvSpPr>
          <p:cNvPr id="6" name="Content Placeholder 3"/>
          <p:cNvSpPr>
            <a:spLocks noGrp="1"/>
          </p:cNvSpPr>
          <p:nvPr>
            <p:ph idx="1"/>
          </p:nvPr>
        </p:nvSpPr>
        <p:spPr>
          <a:xfrm>
            <a:off x="838200" y="1676400"/>
            <a:ext cx="8458200" cy="4175759"/>
          </a:xfrm>
          <a:solidFill>
            <a:schemeClr val="bg1">
              <a:lumMod val="95000"/>
            </a:schemeClr>
          </a:solidFill>
          <a:ln>
            <a:solidFill>
              <a:schemeClr val="accent5">
                <a:lumMod val="75000"/>
              </a:schemeClr>
            </a:solidFill>
          </a:ln>
          <a:effectLst>
            <a:glow rad="101600">
              <a:schemeClr val="accent5">
                <a:satMod val="175000"/>
                <a:alpha val="40000"/>
              </a:schemeClr>
            </a:glow>
          </a:effectLst>
        </p:spPr>
        <p:txBody>
          <a:bodyPr/>
          <a:lstStyle/>
          <a:p>
            <a:pPr marL="0" indent="0">
              <a:lnSpc>
                <a:spcPct val="80000"/>
              </a:lnSpc>
              <a:buClr>
                <a:schemeClr val="bg2"/>
              </a:buClr>
              <a:buNone/>
            </a:pPr>
            <a:r>
              <a:rPr lang="en-US" sz="1600" dirty="0" smtClean="0"/>
              <a:t>Names</a:t>
            </a:r>
            <a:endParaRPr lang="en-US" sz="1600" dirty="0"/>
          </a:p>
          <a:p>
            <a:pPr marL="0" indent="0">
              <a:lnSpc>
                <a:spcPct val="80000"/>
              </a:lnSpc>
              <a:buClr>
                <a:schemeClr val="bg2"/>
              </a:buClr>
              <a:buNone/>
            </a:pPr>
            <a:r>
              <a:rPr lang="en-US" sz="1600" dirty="0" smtClean="0"/>
              <a:t>Demographic subdivisions smaller than the state (Street address, city, county, zip code)</a:t>
            </a:r>
            <a:endParaRPr lang="en-US" sz="1600" dirty="0"/>
          </a:p>
          <a:p>
            <a:pPr marL="0" indent="0">
              <a:lnSpc>
                <a:spcPct val="80000"/>
              </a:lnSpc>
              <a:buClr>
                <a:schemeClr val="bg2"/>
              </a:buClr>
              <a:buNone/>
            </a:pPr>
            <a:r>
              <a:rPr lang="en-US" sz="1600" dirty="0"/>
              <a:t>Dates </a:t>
            </a:r>
            <a:r>
              <a:rPr lang="en-US" sz="1600" dirty="0" smtClean="0"/>
              <a:t>of Birth, death, admission, treatment, discharge</a:t>
            </a:r>
            <a:endParaRPr lang="en-US" sz="1600" dirty="0"/>
          </a:p>
          <a:p>
            <a:pPr marL="0" indent="0">
              <a:lnSpc>
                <a:spcPct val="80000"/>
              </a:lnSpc>
              <a:buClr>
                <a:schemeClr val="bg2"/>
              </a:buClr>
              <a:buNone/>
            </a:pPr>
            <a:r>
              <a:rPr lang="en-US" sz="1600" dirty="0" smtClean="0"/>
              <a:t>Phone numbers and Fax </a:t>
            </a:r>
            <a:r>
              <a:rPr lang="en-US" sz="1600" dirty="0"/>
              <a:t>numbers</a:t>
            </a:r>
          </a:p>
          <a:p>
            <a:pPr marL="0" indent="0">
              <a:lnSpc>
                <a:spcPct val="80000"/>
              </a:lnSpc>
              <a:buClr>
                <a:schemeClr val="bg2"/>
              </a:buClr>
              <a:buNone/>
            </a:pPr>
            <a:r>
              <a:rPr lang="en-US" sz="1600" dirty="0"/>
              <a:t>E-mail </a:t>
            </a:r>
            <a:r>
              <a:rPr lang="en-US" sz="1600" dirty="0" smtClean="0"/>
              <a:t>address, IP Address, URLs</a:t>
            </a:r>
            <a:endParaRPr lang="en-US" sz="1600" dirty="0"/>
          </a:p>
          <a:p>
            <a:pPr marL="0" indent="0">
              <a:lnSpc>
                <a:spcPct val="80000"/>
              </a:lnSpc>
              <a:buClr>
                <a:schemeClr val="bg2"/>
              </a:buClr>
              <a:buNone/>
            </a:pPr>
            <a:r>
              <a:rPr lang="en-US" sz="1600" dirty="0" smtClean="0"/>
              <a:t>Social Security Number</a:t>
            </a:r>
            <a:endParaRPr lang="en-US" sz="1600" dirty="0"/>
          </a:p>
          <a:p>
            <a:pPr marL="0" indent="0">
              <a:lnSpc>
                <a:spcPct val="80000"/>
              </a:lnSpc>
              <a:buClr>
                <a:schemeClr val="bg2"/>
              </a:buClr>
              <a:buNone/>
            </a:pPr>
            <a:r>
              <a:rPr lang="en-US" sz="1600" dirty="0"/>
              <a:t>Medical record </a:t>
            </a:r>
            <a:r>
              <a:rPr lang="en-US" sz="1600" dirty="0" smtClean="0"/>
              <a:t>number, account number, health </a:t>
            </a:r>
            <a:r>
              <a:rPr lang="en-US" sz="1600" dirty="0"/>
              <a:t>plan beneficiary numbers</a:t>
            </a:r>
          </a:p>
          <a:p>
            <a:pPr marL="0" indent="0">
              <a:lnSpc>
                <a:spcPct val="80000"/>
              </a:lnSpc>
              <a:buClr>
                <a:schemeClr val="bg2"/>
              </a:buClr>
              <a:buNone/>
            </a:pPr>
            <a:r>
              <a:rPr lang="en-US" sz="1600" dirty="0"/>
              <a:t>Full face photographic images and any comparable images</a:t>
            </a:r>
          </a:p>
          <a:p>
            <a:pPr marL="0" indent="0">
              <a:lnSpc>
                <a:spcPct val="80000"/>
              </a:lnSpc>
              <a:buClr>
                <a:schemeClr val="bg2"/>
              </a:buClr>
              <a:buNone/>
            </a:pPr>
            <a:r>
              <a:rPr lang="en-US" sz="1600" dirty="0" smtClean="0"/>
              <a:t>Certificate/license numbers</a:t>
            </a:r>
          </a:p>
          <a:p>
            <a:pPr marL="0" indent="0">
              <a:lnSpc>
                <a:spcPct val="80000"/>
              </a:lnSpc>
              <a:buClr>
                <a:schemeClr val="bg2"/>
              </a:buClr>
              <a:buNone/>
            </a:pPr>
            <a:r>
              <a:rPr lang="en-US" sz="1600" dirty="0" smtClean="0"/>
              <a:t>Vehicle identifiers (VIN) and serial numbers including license plates</a:t>
            </a:r>
          </a:p>
          <a:p>
            <a:pPr marL="0" indent="0">
              <a:lnSpc>
                <a:spcPct val="80000"/>
              </a:lnSpc>
              <a:buClr>
                <a:schemeClr val="bg2"/>
              </a:buClr>
              <a:buNone/>
            </a:pPr>
            <a:r>
              <a:rPr lang="en-US" sz="1600" dirty="0" smtClean="0"/>
              <a:t>Device </a:t>
            </a:r>
            <a:r>
              <a:rPr lang="en-US" sz="1600" dirty="0"/>
              <a:t>identifiers and serial numbers</a:t>
            </a:r>
          </a:p>
          <a:p>
            <a:pPr marL="0" indent="0">
              <a:lnSpc>
                <a:spcPct val="80000"/>
              </a:lnSpc>
              <a:buClr>
                <a:schemeClr val="bg2"/>
              </a:buClr>
              <a:buNone/>
            </a:pPr>
            <a:r>
              <a:rPr lang="en-US" sz="1600" dirty="0" smtClean="0"/>
              <a:t>Biometric </a:t>
            </a:r>
            <a:r>
              <a:rPr lang="en-US" sz="1600" dirty="0"/>
              <a:t>identifiers, including finger and voice prints</a:t>
            </a:r>
          </a:p>
          <a:p>
            <a:pPr marL="0" indent="0">
              <a:buClr>
                <a:schemeClr val="bg2"/>
              </a:buClr>
              <a:buNone/>
            </a:pPr>
            <a:r>
              <a:rPr lang="en-US" sz="1600" dirty="0"/>
              <a:t>Any other unique identifying numbers, characteristic, or </a:t>
            </a:r>
            <a:r>
              <a:rPr lang="en-US" sz="1600" dirty="0" smtClean="0"/>
              <a:t>code</a:t>
            </a:r>
            <a:endParaRPr lang="en-US" sz="1600" dirty="0"/>
          </a:p>
          <a:p>
            <a:endParaRPr lang="en-US" sz="1500" dirty="0"/>
          </a:p>
        </p:txBody>
      </p:sp>
    </p:spTree>
    <p:extLst>
      <p:ext uri="{BB962C8B-B14F-4D97-AF65-F5344CB8AC3E}">
        <p14:creationId xmlns:p14="http://schemas.microsoft.com/office/powerpoint/2010/main" val="8024749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endParaRPr lang="en-US" dirty="0"/>
          </a:p>
        </p:txBody>
      </p:sp>
      <p:sp>
        <p:nvSpPr>
          <p:cNvPr id="3" name="Title 2"/>
          <p:cNvSpPr>
            <a:spLocks noGrp="1"/>
          </p:cNvSpPr>
          <p:nvPr>
            <p:ph type="title"/>
          </p:nvPr>
        </p:nvSpPr>
        <p:spPr/>
        <p:txBody>
          <a:bodyPr/>
          <a:lstStyle/>
          <a:p>
            <a:r>
              <a:rPr lang="en-US" dirty="0" smtClean="0"/>
              <a:t>Patient Rights under HIPAA</a:t>
            </a:r>
            <a:endParaRPr lang="en-US" dirty="0"/>
          </a:p>
        </p:txBody>
      </p:sp>
      <p:sp>
        <p:nvSpPr>
          <p:cNvPr id="4" name="Content Placeholder 3"/>
          <p:cNvSpPr>
            <a:spLocks noGrp="1"/>
          </p:cNvSpPr>
          <p:nvPr>
            <p:ph idx="1"/>
          </p:nvPr>
        </p:nvSpPr>
        <p:spPr>
          <a:xfrm>
            <a:off x="609600" y="1386841"/>
            <a:ext cx="10972800" cy="3185159"/>
          </a:xfrm>
        </p:spPr>
        <p:txBody>
          <a:bodyPr/>
          <a:lstStyle/>
          <a:p>
            <a:pPr marL="0" indent="0">
              <a:buNone/>
            </a:pPr>
            <a:r>
              <a:rPr lang="en-US" sz="2400" dirty="0">
                <a:solidFill>
                  <a:srgbClr val="FF0000"/>
                </a:solidFill>
              </a:rPr>
              <a:t>Patients </a:t>
            </a:r>
            <a:r>
              <a:rPr lang="en-US" sz="2400" dirty="0" smtClean="0">
                <a:solidFill>
                  <a:srgbClr val="FF0000"/>
                </a:solidFill>
              </a:rPr>
              <a:t>are provided a Notice of Privacy Practice</a:t>
            </a:r>
          </a:p>
          <a:p>
            <a:pPr marL="0" indent="0">
              <a:buNone/>
            </a:pPr>
            <a:r>
              <a:rPr lang="en-US" sz="2400" u="sng" dirty="0" smtClean="0"/>
              <a:t>Patients </a:t>
            </a:r>
            <a:r>
              <a:rPr lang="en-US" sz="2400" u="sng" dirty="0" smtClean="0"/>
              <a:t>may </a:t>
            </a:r>
            <a:r>
              <a:rPr lang="en-US" sz="2400" u="sng" dirty="0"/>
              <a:t>request:</a:t>
            </a:r>
          </a:p>
          <a:p>
            <a:r>
              <a:rPr lang="en-US" sz="2000" dirty="0" smtClean="0"/>
              <a:t>An </a:t>
            </a:r>
            <a:r>
              <a:rPr lang="en-US" sz="2000" dirty="0"/>
              <a:t>a</a:t>
            </a:r>
            <a:r>
              <a:rPr lang="en-US" sz="2000" dirty="0" smtClean="0"/>
              <a:t>ccounting </a:t>
            </a:r>
            <a:r>
              <a:rPr lang="en-US" sz="2000" dirty="0"/>
              <a:t>of disclosures of PHI</a:t>
            </a:r>
          </a:p>
          <a:p>
            <a:r>
              <a:rPr lang="en-US" sz="2000" dirty="0" smtClean="0"/>
              <a:t>An amendment to their medical record</a:t>
            </a:r>
          </a:p>
          <a:p>
            <a:r>
              <a:rPr lang="en-US" sz="2000" dirty="0" smtClean="0"/>
              <a:t>Confidential </a:t>
            </a:r>
            <a:r>
              <a:rPr lang="en-US" sz="2000" dirty="0"/>
              <a:t>and/or Alternative </a:t>
            </a:r>
            <a:r>
              <a:rPr lang="en-US" sz="2000" dirty="0" smtClean="0"/>
              <a:t>communications of PHI</a:t>
            </a:r>
            <a:endParaRPr lang="en-US" sz="2000" dirty="0"/>
          </a:p>
          <a:p>
            <a:r>
              <a:rPr lang="en-US" sz="2000" dirty="0"/>
              <a:t>Further Restrictions of PHI</a:t>
            </a:r>
          </a:p>
          <a:p>
            <a:r>
              <a:rPr lang="en-US" sz="2000" dirty="0"/>
              <a:t>Amendment of </a:t>
            </a:r>
            <a:r>
              <a:rPr lang="en-US" sz="2000" dirty="0" smtClean="0"/>
              <a:t>PHI</a:t>
            </a:r>
          </a:p>
          <a:p>
            <a:r>
              <a:rPr lang="en-US" sz="2000" dirty="0" smtClean="0"/>
              <a:t>File a complaint regarding a potential privacy concern</a:t>
            </a:r>
            <a:endParaRPr lang="en-US" sz="2000" dirty="0"/>
          </a:p>
        </p:txBody>
      </p:sp>
      <p:sp>
        <p:nvSpPr>
          <p:cNvPr id="5" name="Slide Number Placeholder 4"/>
          <p:cNvSpPr>
            <a:spLocks noGrp="1"/>
          </p:cNvSpPr>
          <p:nvPr>
            <p:ph type="sldNum" sz="quarter" idx="12"/>
          </p:nvPr>
        </p:nvSpPr>
        <p:spPr/>
        <p:txBody>
          <a:bodyPr/>
          <a:lstStyle/>
          <a:p>
            <a:fld id="{99B8DC37-36E7-4B5B-90A1-B6DF1BD90A98}" type="slidenum">
              <a:rPr lang="en-US" smtClean="0"/>
              <a:pPr/>
              <a:t>5</a:t>
            </a:fld>
            <a:endParaRPr lang="en-US" dirty="0"/>
          </a:p>
        </p:txBody>
      </p:sp>
      <p:sp>
        <p:nvSpPr>
          <p:cNvPr id="6" name="Rectangle 5"/>
          <p:cNvSpPr/>
          <p:nvPr/>
        </p:nvSpPr>
        <p:spPr>
          <a:xfrm>
            <a:off x="457200" y="5271518"/>
            <a:ext cx="11658600" cy="830997"/>
          </a:xfrm>
          <a:prstGeom prst="rect">
            <a:avLst/>
          </a:prstGeom>
        </p:spPr>
        <p:txBody>
          <a:bodyPr wrap="square">
            <a:spAutoFit/>
          </a:bodyPr>
          <a:lstStyle/>
          <a:p>
            <a:pPr algn="ctr"/>
            <a:r>
              <a:rPr lang="en-US" sz="2400" dirty="0"/>
              <a:t>If you are presented with any of these situations, please contact the </a:t>
            </a:r>
            <a:endParaRPr lang="en-US" sz="2400" dirty="0" smtClean="0"/>
          </a:p>
          <a:p>
            <a:pPr algn="ctr"/>
            <a:r>
              <a:rPr lang="en-US" sz="2400" dirty="0" smtClean="0"/>
              <a:t>ECU </a:t>
            </a:r>
            <a:r>
              <a:rPr lang="en-US" sz="2400" dirty="0"/>
              <a:t>Health Privacy office at (252) 847-6545 or </a:t>
            </a:r>
            <a:r>
              <a:rPr lang="en-US" sz="2400" dirty="0">
                <a:hlinkClick r:id="rId3"/>
              </a:rPr>
              <a:t>ecuh_privacy@ecuhealth.org</a:t>
            </a:r>
            <a:r>
              <a:rPr lang="en-US" sz="2400" dirty="0"/>
              <a:t> for assistance!</a:t>
            </a:r>
          </a:p>
        </p:txBody>
      </p:sp>
      <p:pic>
        <p:nvPicPr>
          <p:cNvPr id="7" name="Picture 6"/>
          <p:cNvPicPr>
            <a:picLocks noChangeAspect="1"/>
          </p:cNvPicPr>
          <p:nvPr/>
        </p:nvPicPr>
        <p:blipFill rotWithShape="1">
          <a:blip r:embed="rId4"/>
          <a:srcRect l="32083" t="13078" r="45000" b="20769"/>
          <a:stretch/>
        </p:blipFill>
        <p:spPr>
          <a:xfrm>
            <a:off x="9144000" y="1386841"/>
            <a:ext cx="2057400" cy="3217025"/>
          </a:xfrm>
          <a:prstGeom prst="rect">
            <a:avLst/>
          </a:prstGeom>
        </p:spPr>
      </p:pic>
    </p:spTree>
    <p:extLst>
      <p:ext uri="{BB962C8B-B14F-4D97-AF65-F5344CB8AC3E}">
        <p14:creationId xmlns:p14="http://schemas.microsoft.com/office/powerpoint/2010/main" val="19784825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endParaRPr lang="en-US" dirty="0"/>
          </a:p>
        </p:txBody>
      </p:sp>
      <p:sp>
        <p:nvSpPr>
          <p:cNvPr id="3" name="Title 2"/>
          <p:cNvSpPr>
            <a:spLocks noGrp="1"/>
          </p:cNvSpPr>
          <p:nvPr>
            <p:ph type="title"/>
          </p:nvPr>
        </p:nvSpPr>
        <p:spPr/>
        <p:txBody>
          <a:bodyPr/>
          <a:lstStyle/>
          <a:p>
            <a:r>
              <a:rPr lang="en-US" dirty="0" smtClean="0"/>
              <a:t>How can PHI be used?</a:t>
            </a:r>
            <a:endParaRPr lang="en-US" dirty="0"/>
          </a:p>
        </p:txBody>
      </p:sp>
      <p:sp>
        <p:nvSpPr>
          <p:cNvPr id="4" name="Content Placeholder 3"/>
          <p:cNvSpPr>
            <a:spLocks noGrp="1"/>
          </p:cNvSpPr>
          <p:nvPr>
            <p:ph idx="1"/>
          </p:nvPr>
        </p:nvSpPr>
        <p:spPr>
          <a:xfrm>
            <a:off x="609600" y="1386841"/>
            <a:ext cx="10972800" cy="3566159"/>
          </a:xfrm>
        </p:spPr>
        <p:txBody>
          <a:bodyPr/>
          <a:lstStyle/>
          <a:p>
            <a:pPr marL="0" indent="0">
              <a:buNone/>
            </a:pPr>
            <a:r>
              <a:rPr lang="en-US" sz="2400" dirty="0" smtClean="0"/>
              <a:t>An authorization from the patient is NOT required when PHI is used for </a:t>
            </a:r>
          </a:p>
          <a:p>
            <a:pPr lvl="1"/>
            <a:r>
              <a:rPr lang="en-US" sz="2400" dirty="0" smtClean="0"/>
              <a:t>Treatment (T)</a:t>
            </a:r>
          </a:p>
          <a:p>
            <a:pPr lvl="1"/>
            <a:r>
              <a:rPr lang="en-US" sz="2400" dirty="0" smtClean="0"/>
              <a:t>Payment (P)</a:t>
            </a:r>
          </a:p>
          <a:p>
            <a:pPr lvl="1"/>
            <a:r>
              <a:rPr lang="en-US" sz="2400" dirty="0" smtClean="0"/>
              <a:t>Healthcare Operations (O), such as quality improvement, credentialing, compliance, patient safety</a:t>
            </a:r>
          </a:p>
        </p:txBody>
      </p:sp>
      <p:sp>
        <p:nvSpPr>
          <p:cNvPr id="5" name="Slide Number Placeholder 4"/>
          <p:cNvSpPr>
            <a:spLocks noGrp="1"/>
          </p:cNvSpPr>
          <p:nvPr>
            <p:ph type="sldNum" sz="quarter" idx="12"/>
          </p:nvPr>
        </p:nvSpPr>
        <p:spPr/>
        <p:txBody>
          <a:bodyPr/>
          <a:lstStyle/>
          <a:p>
            <a:fld id="{99B8DC37-36E7-4B5B-90A1-B6DF1BD90A98}" type="slidenum">
              <a:rPr lang="en-US" smtClean="0"/>
              <a:pPr/>
              <a:t>6</a:t>
            </a:fld>
            <a:endParaRPr lang="en-US" dirty="0"/>
          </a:p>
        </p:txBody>
      </p:sp>
      <p:sp>
        <p:nvSpPr>
          <p:cNvPr id="6" name="Rectangle 5"/>
          <p:cNvSpPr/>
          <p:nvPr/>
        </p:nvSpPr>
        <p:spPr>
          <a:xfrm>
            <a:off x="2540000" y="4386970"/>
            <a:ext cx="6333593" cy="553998"/>
          </a:xfrm>
          <a:prstGeom prst="rect">
            <a:avLst/>
          </a:prstGeom>
        </p:spPr>
        <p:txBody>
          <a:bodyPr wrap="none">
            <a:spAutoFit/>
          </a:bodyPr>
          <a:lstStyle/>
          <a:p>
            <a:pPr lvl="1"/>
            <a:r>
              <a:rPr lang="en-US" sz="3000" dirty="0" smtClean="0"/>
              <a:t>You may hear this referred to as TPO</a:t>
            </a:r>
            <a:endParaRPr lang="en-US" sz="3000" dirty="0"/>
          </a:p>
        </p:txBody>
      </p:sp>
    </p:spTree>
    <p:extLst>
      <p:ext uri="{BB962C8B-B14F-4D97-AF65-F5344CB8AC3E}">
        <p14:creationId xmlns:p14="http://schemas.microsoft.com/office/powerpoint/2010/main" val="27686520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endParaRPr lang="en-US" dirty="0"/>
          </a:p>
        </p:txBody>
      </p:sp>
      <p:sp>
        <p:nvSpPr>
          <p:cNvPr id="3" name="Title 2"/>
          <p:cNvSpPr>
            <a:spLocks noGrp="1"/>
          </p:cNvSpPr>
          <p:nvPr>
            <p:ph type="title"/>
          </p:nvPr>
        </p:nvSpPr>
        <p:spPr/>
        <p:txBody>
          <a:bodyPr/>
          <a:lstStyle/>
          <a:p>
            <a:r>
              <a:rPr lang="en-US" dirty="0" smtClean="0"/>
              <a:t>HIPAA Authorization</a:t>
            </a:r>
            <a:endParaRPr lang="en-US" dirty="0"/>
          </a:p>
        </p:txBody>
      </p:sp>
      <p:sp>
        <p:nvSpPr>
          <p:cNvPr id="4" name="Content Placeholder 3"/>
          <p:cNvSpPr>
            <a:spLocks noGrp="1"/>
          </p:cNvSpPr>
          <p:nvPr>
            <p:ph idx="1"/>
          </p:nvPr>
        </p:nvSpPr>
        <p:spPr>
          <a:xfrm>
            <a:off x="609600" y="1386841"/>
            <a:ext cx="10972800" cy="4556759"/>
          </a:xfrm>
        </p:spPr>
        <p:txBody>
          <a:bodyPr/>
          <a:lstStyle/>
          <a:p>
            <a:pPr>
              <a:spcBef>
                <a:spcPts val="0"/>
              </a:spcBef>
            </a:pPr>
            <a:r>
              <a:rPr lang="en-US" sz="2400" dirty="0" smtClean="0"/>
              <a:t>Outside of TPO (Treatment, Payment, Healthcare Operations), a signed HIPAA Authorization is required for any other use or disclosure</a:t>
            </a:r>
          </a:p>
          <a:p>
            <a:pPr>
              <a:spcBef>
                <a:spcPts val="0"/>
              </a:spcBef>
            </a:pPr>
            <a:r>
              <a:rPr lang="en-US" sz="2400" dirty="0" smtClean="0"/>
              <a:t>The authorization must be in writing and include specific elements</a:t>
            </a:r>
          </a:p>
          <a:p>
            <a:pPr>
              <a:spcBef>
                <a:spcPts val="0"/>
              </a:spcBef>
            </a:pPr>
            <a:r>
              <a:rPr lang="en-US" sz="2400" dirty="0" smtClean="0"/>
              <a:t>Patient must receive a copy and may revoke an authorization in writing in certain situations</a:t>
            </a:r>
          </a:p>
          <a:p>
            <a:pPr>
              <a:spcBef>
                <a:spcPts val="0"/>
              </a:spcBef>
            </a:pPr>
            <a:r>
              <a:rPr lang="en-US" sz="2400" dirty="0" smtClean="0"/>
              <a:t>Research is not considered health care operations</a:t>
            </a:r>
          </a:p>
          <a:p>
            <a:pPr>
              <a:spcBef>
                <a:spcPts val="0"/>
              </a:spcBef>
              <a:spcAft>
                <a:spcPts val="0"/>
              </a:spcAft>
            </a:pPr>
            <a:r>
              <a:rPr lang="en-US" sz="2400" dirty="0" smtClean="0"/>
              <a:t>Examples of when an authorization is required</a:t>
            </a:r>
          </a:p>
          <a:p>
            <a:pPr lvl="1">
              <a:spcBef>
                <a:spcPts val="0"/>
              </a:spcBef>
              <a:spcAft>
                <a:spcPts val="0"/>
              </a:spcAft>
            </a:pPr>
            <a:r>
              <a:rPr lang="en-US" sz="2400" dirty="0" smtClean="0"/>
              <a:t>Patient’s request to release PHI to an outside entity or individual</a:t>
            </a:r>
          </a:p>
          <a:p>
            <a:pPr lvl="1">
              <a:spcBef>
                <a:spcPts val="0"/>
              </a:spcBef>
              <a:spcAft>
                <a:spcPts val="0"/>
              </a:spcAft>
            </a:pPr>
            <a:r>
              <a:rPr lang="en-US" sz="2400" dirty="0" smtClean="0"/>
              <a:t>Release </a:t>
            </a:r>
            <a:r>
              <a:rPr lang="en-US" sz="2400" dirty="0"/>
              <a:t>of employment-related examination </a:t>
            </a:r>
            <a:r>
              <a:rPr lang="en-US" sz="2400" dirty="0" smtClean="0"/>
              <a:t>information</a:t>
            </a:r>
          </a:p>
          <a:p>
            <a:pPr lvl="1">
              <a:spcBef>
                <a:spcPts val="0"/>
              </a:spcBef>
              <a:spcAft>
                <a:spcPts val="0"/>
              </a:spcAft>
            </a:pPr>
            <a:r>
              <a:rPr lang="en-US" sz="2400" dirty="0" smtClean="0"/>
              <a:t>Psychotherapy </a:t>
            </a:r>
            <a:r>
              <a:rPr lang="en-US" sz="2400" dirty="0"/>
              <a:t>notes and other sensitive </a:t>
            </a:r>
            <a:r>
              <a:rPr lang="en-US" sz="2400" dirty="0" smtClean="0"/>
              <a:t>conditions</a:t>
            </a:r>
          </a:p>
          <a:p>
            <a:pPr lvl="1">
              <a:spcBef>
                <a:spcPts val="0"/>
              </a:spcBef>
              <a:spcAft>
                <a:spcPts val="0"/>
              </a:spcAft>
            </a:pPr>
            <a:r>
              <a:rPr lang="en-US" sz="2400" dirty="0" smtClean="0"/>
              <a:t>Certain </a:t>
            </a:r>
            <a:r>
              <a:rPr lang="en-US" sz="2400" dirty="0"/>
              <a:t>fundraising or marketing activities</a:t>
            </a:r>
          </a:p>
          <a:p>
            <a:pPr lvl="1">
              <a:buFont typeface="Wingdings" panose="05000000000000000000" pitchFamily="2" charset="2"/>
              <a:buChar char="§"/>
            </a:pPr>
            <a:endParaRPr lang="en-US" dirty="0" smtClean="0"/>
          </a:p>
          <a:p>
            <a:endParaRPr lang="en-US" dirty="0"/>
          </a:p>
        </p:txBody>
      </p:sp>
      <p:sp>
        <p:nvSpPr>
          <p:cNvPr id="5" name="Slide Number Placeholder 4"/>
          <p:cNvSpPr>
            <a:spLocks noGrp="1"/>
          </p:cNvSpPr>
          <p:nvPr>
            <p:ph type="sldNum" sz="quarter" idx="12"/>
          </p:nvPr>
        </p:nvSpPr>
        <p:spPr/>
        <p:txBody>
          <a:bodyPr/>
          <a:lstStyle/>
          <a:p>
            <a:fld id="{99B8DC37-36E7-4B5B-90A1-B6DF1BD90A98}" type="slidenum">
              <a:rPr lang="en-US" smtClean="0"/>
              <a:pPr/>
              <a:t>7</a:t>
            </a:fld>
            <a:endParaRPr lang="en-US" dirty="0"/>
          </a:p>
        </p:txBody>
      </p:sp>
    </p:spTree>
    <p:extLst>
      <p:ext uri="{BB962C8B-B14F-4D97-AF65-F5344CB8AC3E}">
        <p14:creationId xmlns:p14="http://schemas.microsoft.com/office/powerpoint/2010/main" val="33906510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endParaRPr lang="en-US" dirty="0"/>
          </a:p>
        </p:txBody>
      </p:sp>
      <p:sp>
        <p:nvSpPr>
          <p:cNvPr id="3" name="Title 2"/>
          <p:cNvSpPr>
            <a:spLocks noGrp="1"/>
          </p:cNvSpPr>
          <p:nvPr>
            <p:ph type="title"/>
          </p:nvPr>
        </p:nvSpPr>
        <p:spPr/>
        <p:txBody>
          <a:bodyPr/>
          <a:lstStyle/>
          <a:p>
            <a:r>
              <a:rPr lang="en-US" dirty="0" smtClean="0"/>
              <a:t>What is a BREACH?</a:t>
            </a:r>
            <a:endParaRPr lang="en-US" dirty="0"/>
          </a:p>
        </p:txBody>
      </p:sp>
      <p:sp>
        <p:nvSpPr>
          <p:cNvPr id="4" name="Content Placeholder 3"/>
          <p:cNvSpPr>
            <a:spLocks noGrp="1"/>
          </p:cNvSpPr>
          <p:nvPr>
            <p:ph idx="1"/>
          </p:nvPr>
        </p:nvSpPr>
        <p:spPr>
          <a:xfrm>
            <a:off x="228600" y="1219200"/>
            <a:ext cx="11323320" cy="4953000"/>
          </a:xfrm>
        </p:spPr>
        <p:txBody>
          <a:bodyPr/>
          <a:lstStyle/>
          <a:p>
            <a:pPr marL="347663" lvl="1" indent="-227013">
              <a:spcBef>
                <a:spcPts val="0"/>
              </a:spcBef>
            </a:pPr>
            <a:r>
              <a:rPr lang="en-US" sz="2400" dirty="0" smtClean="0">
                <a:solidFill>
                  <a:schemeClr val="tx1"/>
                </a:solidFill>
              </a:rPr>
              <a:t>The unauthorized acquisition, access, use, or disclosure of </a:t>
            </a:r>
            <a:r>
              <a:rPr lang="en-US" sz="2400" dirty="0" smtClean="0">
                <a:solidFill>
                  <a:schemeClr val="tx1"/>
                </a:solidFill>
              </a:rPr>
              <a:t>PHI </a:t>
            </a:r>
            <a:r>
              <a:rPr lang="en-US" sz="2400" dirty="0" smtClean="0">
                <a:solidFill>
                  <a:schemeClr val="tx1"/>
                </a:solidFill>
              </a:rPr>
              <a:t>which compromises the security or privacy of the information</a:t>
            </a:r>
          </a:p>
          <a:p>
            <a:pPr marL="347663" lvl="1" indent="-227013">
              <a:spcBef>
                <a:spcPts val="0"/>
              </a:spcBef>
            </a:pPr>
            <a:r>
              <a:rPr lang="en-US" sz="2400" dirty="0">
                <a:solidFill>
                  <a:schemeClr val="tx1"/>
                </a:solidFill>
              </a:rPr>
              <a:t>We are required to notify the affected individual (or next of kin) without unreasonable delay, but not later than 60 days from discovering the breach</a:t>
            </a:r>
          </a:p>
          <a:p>
            <a:pPr marL="347663" lvl="1" indent="-227013">
              <a:spcBef>
                <a:spcPts val="0"/>
              </a:spcBef>
            </a:pPr>
            <a:r>
              <a:rPr lang="en-US" sz="2400" dirty="0">
                <a:solidFill>
                  <a:schemeClr val="tx1"/>
                </a:solidFill>
              </a:rPr>
              <a:t>We are also required to report breaches to the NC </a:t>
            </a:r>
            <a:r>
              <a:rPr lang="en-US" sz="2400" dirty="0" smtClean="0">
                <a:solidFill>
                  <a:schemeClr val="tx1"/>
                </a:solidFill>
              </a:rPr>
              <a:t>DHHS</a:t>
            </a:r>
            <a:endParaRPr lang="en-US" sz="2400" dirty="0">
              <a:solidFill>
                <a:schemeClr val="tx1"/>
              </a:solidFill>
            </a:endParaRPr>
          </a:p>
          <a:p>
            <a:pPr marL="347663" lvl="1" indent="-227013">
              <a:spcBef>
                <a:spcPts val="0"/>
              </a:spcBef>
              <a:spcAft>
                <a:spcPts val="0"/>
              </a:spcAft>
            </a:pPr>
            <a:r>
              <a:rPr lang="en-US" sz="2400" dirty="0">
                <a:solidFill>
                  <a:schemeClr val="tx1"/>
                </a:solidFill>
              </a:rPr>
              <a:t>If the breach involves 500 or more individuals</a:t>
            </a:r>
          </a:p>
          <a:p>
            <a:pPr lvl="2">
              <a:spcBef>
                <a:spcPts val="0"/>
              </a:spcBef>
              <a:spcAft>
                <a:spcPts val="0"/>
              </a:spcAft>
            </a:pPr>
            <a:r>
              <a:rPr lang="en-US" sz="2400" dirty="0">
                <a:solidFill>
                  <a:schemeClr val="tx1"/>
                </a:solidFill>
              </a:rPr>
              <a:t>Notification to individuals</a:t>
            </a:r>
          </a:p>
          <a:p>
            <a:pPr lvl="2">
              <a:spcBef>
                <a:spcPts val="0"/>
              </a:spcBef>
              <a:spcAft>
                <a:spcPts val="0"/>
              </a:spcAft>
            </a:pPr>
            <a:r>
              <a:rPr lang="en-US" sz="2400" dirty="0">
                <a:solidFill>
                  <a:schemeClr val="tx1"/>
                </a:solidFill>
              </a:rPr>
              <a:t>Notification to DHHS</a:t>
            </a:r>
          </a:p>
          <a:p>
            <a:pPr lvl="2">
              <a:spcBef>
                <a:spcPts val="0"/>
              </a:spcBef>
              <a:spcAft>
                <a:spcPts val="0"/>
              </a:spcAft>
            </a:pPr>
            <a:r>
              <a:rPr lang="en-US" sz="2400" dirty="0">
                <a:solidFill>
                  <a:schemeClr val="tx1"/>
                </a:solidFill>
              </a:rPr>
              <a:t>Published in news </a:t>
            </a:r>
            <a:r>
              <a:rPr lang="en-US" sz="2400" dirty="0" smtClean="0">
                <a:solidFill>
                  <a:schemeClr val="tx1"/>
                </a:solidFill>
              </a:rPr>
              <a:t>media</a:t>
            </a:r>
          </a:p>
          <a:p>
            <a:pPr lvl="2">
              <a:spcBef>
                <a:spcPts val="0"/>
              </a:spcBef>
              <a:spcAft>
                <a:spcPts val="0"/>
              </a:spcAft>
            </a:pPr>
            <a:endParaRPr lang="en-US" sz="2400" dirty="0">
              <a:solidFill>
                <a:schemeClr val="tx1"/>
              </a:solidFill>
            </a:endParaRPr>
          </a:p>
          <a:p>
            <a:pPr marL="0" indent="0" algn="ctr">
              <a:spcBef>
                <a:spcPts val="800"/>
              </a:spcBef>
              <a:buNone/>
            </a:pPr>
            <a:r>
              <a:rPr lang="en-US" sz="2600" i="1" dirty="0" smtClean="0">
                <a:solidFill>
                  <a:srgbClr val="FF0000"/>
                </a:solidFill>
              </a:rPr>
              <a:t>It is </a:t>
            </a:r>
            <a:r>
              <a:rPr lang="en-US" sz="2600" i="1" dirty="0">
                <a:solidFill>
                  <a:srgbClr val="FF0000"/>
                </a:solidFill>
              </a:rPr>
              <a:t>imperative that breaches of PHI </a:t>
            </a:r>
            <a:r>
              <a:rPr lang="en-US" sz="2600" i="1" dirty="0" smtClean="0">
                <a:solidFill>
                  <a:srgbClr val="FF0000"/>
                </a:solidFill>
              </a:rPr>
              <a:t>are </a:t>
            </a:r>
            <a:r>
              <a:rPr lang="en-US" sz="2600" i="1" dirty="0">
                <a:solidFill>
                  <a:srgbClr val="FF0000"/>
                </a:solidFill>
              </a:rPr>
              <a:t>reported </a:t>
            </a:r>
            <a:r>
              <a:rPr lang="en-US" sz="2600" i="1" dirty="0" smtClean="0">
                <a:solidFill>
                  <a:srgbClr val="FF0000"/>
                </a:solidFill>
              </a:rPr>
              <a:t>immediately!!</a:t>
            </a:r>
            <a:endParaRPr lang="en-US" sz="2600" dirty="0" smtClean="0"/>
          </a:p>
          <a:p>
            <a:pPr>
              <a:spcBef>
                <a:spcPts val="0"/>
              </a:spcBef>
              <a:spcAft>
                <a:spcPts val="0"/>
              </a:spcAft>
            </a:pPr>
            <a:endParaRPr lang="en-US" sz="2000" dirty="0" smtClean="0"/>
          </a:p>
        </p:txBody>
      </p:sp>
      <p:sp>
        <p:nvSpPr>
          <p:cNvPr id="5" name="Slide Number Placeholder 4"/>
          <p:cNvSpPr>
            <a:spLocks noGrp="1"/>
          </p:cNvSpPr>
          <p:nvPr>
            <p:ph type="sldNum" sz="quarter" idx="12"/>
          </p:nvPr>
        </p:nvSpPr>
        <p:spPr/>
        <p:txBody>
          <a:bodyPr/>
          <a:lstStyle/>
          <a:p>
            <a:fld id="{99B8DC37-36E7-4B5B-90A1-B6DF1BD90A98}" type="slidenum">
              <a:rPr lang="en-US" smtClean="0"/>
              <a:pPr/>
              <a:t>8</a:t>
            </a:fld>
            <a:endParaRPr lang="en-US" dirty="0"/>
          </a:p>
        </p:txBody>
      </p:sp>
    </p:spTree>
    <p:extLst>
      <p:ext uri="{BB962C8B-B14F-4D97-AF65-F5344CB8AC3E}">
        <p14:creationId xmlns:p14="http://schemas.microsoft.com/office/powerpoint/2010/main" val="31380841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endParaRPr lang="en-US" dirty="0"/>
          </a:p>
        </p:txBody>
      </p:sp>
      <p:sp>
        <p:nvSpPr>
          <p:cNvPr id="3" name="Title 2"/>
          <p:cNvSpPr>
            <a:spLocks noGrp="1"/>
          </p:cNvSpPr>
          <p:nvPr>
            <p:ph type="title"/>
          </p:nvPr>
        </p:nvSpPr>
        <p:spPr/>
        <p:txBody>
          <a:bodyPr/>
          <a:lstStyle/>
          <a:p>
            <a:r>
              <a:rPr lang="en-US" dirty="0" smtClean="0"/>
              <a:t>What puts us at risk for a BREACH</a:t>
            </a:r>
            <a:endParaRPr lang="en-US" dirty="0"/>
          </a:p>
        </p:txBody>
      </p:sp>
      <p:sp>
        <p:nvSpPr>
          <p:cNvPr id="5" name="Slide Number Placeholder 4"/>
          <p:cNvSpPr>
            <a:spLocks noGrp="1"/>
          </p:cNvSpPr>
          <p:nvPr>
            <p:ph type="sldNum" sz="quarter" idx="12"/>
          </p:nvPr>
        </p:nvSpPr>
        <p:spPr/>
        <p:txBody>
          <a:bodyPr/>
          <a:lstStyle/>
          <a:p>
            <a:fld id="{99B8DC37-36E7-4B5B-90A1-B6DF1BD90A98}" type="slidenum">
              <a:rPr lang="en-US" smtClean="0"/>
              <a:pPr/>
              <a:t>9</a:t>
            </a:fld>
            <a:endParaRPr lang="en-US" dirty="0"/>
          </a:p>
        </p:txBody>
      </p:sp>
      <p:sp>
        <p:nvSpPr>
          <p:cNvPr id="8" name="Rectangle 11"/>
          <p:cNvSpPr>
            <a:spLocks noChangeArrowheads="1"/>
          </p:cNvSpPr>
          <p:nvPr/>
        </p:nvSpPr>
        <p:spPr bwMode="auto">
          <a:xfrm>
            <a:off x="228600" y="1332142"/>
            <a:ext cx="10896599"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4800" b="0" i="0" u="none" strike="noStrike" cap="none" normalizeH="0" baseline="0" dirty="0" smtClean="0">
                <a:ln>
                  <a:noFill/>
                </a:ln>
                <a:solidFill>
                  <a:srgbClr val="FF0000"/>
                </a:solidFill>
                <a:effectLst/>
                <a:latin typeface="Bernard MT Condensed" panose="02050806060905020404" pitchFamily="18" charset="0"/>
                <a:ea typeface="Times New Roman" panose="02020603050405020304" pitchFamily="18" charset="0"/>
                <a:cs typeface="Arial" panose="020B0604020202020204" pitchFamily="34" charset="0"/>
              </a:rPr>
              <a:t>Enemy #1 – PAPER</a:t>
            </a:r>
          </a:p>
          <a:p>
            <a:pPr eaLnBrk="0" fontAlgn="base" hangingPunct="0">
              <a:spcBef>
                <a:spcPct val="0"/>
              </a:spcBef>
              <a:spcAft>
                <a:spcPct val="0"/>
              </a:spcAft>
            </a:pPr>
            <a:r>
              <a:rPr lang="en-US" altLang="en-US" sz="2400" dirty="0">
                <a:latin typeface="+mj-lt"/>
                <a:ea typeface="Times New Roman" panose="02020603050405020304" pitchFamily="18" charset="0"/>
                <a:cs typeface="Arial" panose="020B0604020202020204" pitchFamily="34" charset="0"/>
              </a:rPr>
              <a:t>Discharge paperwork, After Visit Summary or prescriptions given to wrong patient</a:t>
            </a:r>
            <a:r>
              <a:rPr lang="en-US" altLang="en-US" dirty="0">
                <a:latin typeface="+mj-lt"/>
                <a:ea typeface="Times New Roman" panose="02020603050405020304" pitchFamily="18" charset="0"/>
                <a:cs typeface="Arial" panose="020B0604020202020204" pitchFamily="34" charset="0"/>
              </a:rPr>
              <a:t>.</a:t>
            </a:r>
            <a:endParaRPr lang="en-US" altLang="en-US" dirty="0">
              <a:latin typeface="+mj-l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4800" b="0" i="0" u="none" strike="noStrike" cap="none" normalizeH="0" baseline="0" dirty="0" smtClean="0">
              <a:ln>
                <a:noFill/>
              </a:ln>
              <a:solidFill>
                <a:schemeClr val="tx1"/>
              </a:solidFill>
              <a:effectLst/>
            </a:endParaRPr>
          </a:p>
        </p:txBody>
      </p:sp>
      <p:pic>
        <p:nvPicPr>
          <p:cNvPr id="12" name="Picture 7" descr="http://www.brokeragent360.com/wp-content/uploads/2015/11/document-storage-orange-man.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78978" y="3206694"/>
            <a:ext cx="1866467" cy="957010"/>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4"/>
          <p:cNvSpPr>
            <a:spLocks noChangeArrowheads="1"/>
          </p:cNvSpPr>
          <p:nvPr/>
        </p:nvSpPr>
        <p:spPr bwMode="auto">
          <a:xfrm>
            <a:off x="228600" y="2946535"/>
            <a:ext cx="9982200"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4800" b="0" i="0" u="none" strike="noStrike" cap="none" normalizeH="0" baseline="0" dirty="0" smtClean="0">
                <a:ln>
                  <a:noFill/>
                </a:ln>
                <a:solidFill>
                  <a:srgbClr val="FF0000"/>
                </a:solidFill>
                <a:effectLst/>
                <a:latin typeface="Bernard MT Condensed" panose="02050806060905020404" pitchFamily="18" charset="0"/>
                <a:ea typeface="Times New Roman" panose="02020603050405020304" pitchFamily="18" charset="0"/>
                <a:cs typeface="Arial" panose="020B0604020202020204" pitchFamily="34" charset="0"/>
              </a:rPr>
              <a:t>Unsecure records</a:t>
            </a:r>
            <a:endParaRPr kumimoji="0" lang="en-US" altLang="en-US" sz="4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smtClean="0">
                <a:ln>
                  <a:noFill/>
                </a:ln>
                <a:solidFill>
                  <a:schemeClr val="tx1"/>
                </a:solidFill>
                <a:effectLst/>
                <a:latin typeface="+mj-lt"/>
                <a:ea typeface="Times New Roman" panose="02020603050405020304" pitchFamily="18" charset="0"/>
                <a:cs typeface="Arial" panose="020B0604020202020204" pitchFamily="34" charset="0"/>
              </a:rPr>
              <a:t>Protected health information dropped in hallway, cafeteria, parking lot, etc</a:t>
            </a:r>
            <a:r>
              <a:rPr kumimoji="0" lang="en-US" altLang="en-US" b="0" i="0" u="none" strike="noStrike" cap="none" normalizeH="0" baseline="0" dirty="0" smtClean="0">
                <a:ln>
                  <a:noFill/>
                </a:ln>
                <a:solidFill>
                  <a:schemeClr val="tx1"/>
                </a:solidFill>
                <a:effectLst/>
                <a:latin typeface="Book Antiqua" panose="02040602050305030304" pitchFamily="18" charset="0"/>
                <a:ea typeface="Times New Roman" panose="02020603050405020304" pitchFamily="18" charset="0"/>
                <a:cs typeface="Arial" panose="020B0604020202020204" pitchFamily="34" charset="0"/>
              </a:rPr>
              <a:t>.</a:t>
            </a:r>
            <a:endParaRPr kumimoji="0" lang="en-US" altLang="en-US"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4" name="Rectangle 5"/>
          <p:cNvSpPr>
            <a:spLocks noChangeArrowheads="1"/>
          </p:cNvSpPr>
          <p:nvPr/>
        </p:nvSpPr>
        <p:spPr bwMode="auto">
          <a:xfrm>
            <a:off x="228600" y="4559109"/>
            <a:ext cx="10939462"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4800" b="0" i="0" u="none" strike="noStrike" cap="none" normalizeH="0" baseline="0" dirty="0" smtClean="0">
                <a:ln>
                  <a:noFill/>
                </a:ln>
                <a:solidFill>
                  <a:srgbClr val="FF0000"/>
                </a:solidFill>
                <a:effectLst/>
                <a:latin typeface="Bernard MT Condensed" panose="02050806060905020404" pitchFamily="18" charset="0"/>
                <a:ea typeface="Times New Roman" panose="02020603050405020304" pitchFamily="18" charset="0"/>
                <a:cs typeface="Arial" panose="020B0604020202020204" pitchFamily="34" charset="0"/>
              </a:rPr>
              <a:t>Improper Disposal</a:t>
            </a:r>
            <a:endParaRPr kumimoji="0" lang="en-US" altLang="en-US" sz="4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smtClean="0">
                <a:ln>
                  <a:noFill/>
                </a:ln>
                <a:solidFill>
                  <a:schemeClr val="tx1"/>
                </a:solidFill>
                <a:effectLst/>
                <a:latin typeface="+mj-lt"/>
                <a:ea typeface="Times New Roman" panose="02020603050405020304" pitchFamily="18" charset="0"/>
                <a:cs typeface="Arial" panose="020B0604020202020204" pitchFamily="34" charset="0"/>
              </a:rPr>
              <a:t>Placing protected health information in trash instead of shred box.</a:t>
            </a:r>
            <a:endParaRPr kumimoji="0" lang="en-US" altLang="en-US" sz="2400" b="0" i="0" u="none" strike="noStrike" cap="none" normalizeH="0" baseline="0" dirty="0" smtClean="0">
              <a:ln>
                <a:noFill/>
              </a:ln>
              <a:solidFill>
                <a:schemeClr val="tx1"/>
              </a:solidFill>
              <a:effectLst/>
              <a:latin typeface="+mj-lt"/>
            </a:endParaRPr>
          </a:p>
        </p:txBody>
      </p:sp>
      <p:pic>
        <p:nvPicPr>
          <p:cNvPr id="15" name="Picture 3" descr="Image result for paper shredding">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295020" y="4704200"/>
            <a:ext cx="1676399" cy="1111655"/>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Two Patient/Resident/Client Identifiers - #23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341546" y="1528971"/>
            <a:ext cx="1567305" cy="10075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76336517"/>
      </p:ext>
    </p:extLst>
  </p:cSld>
  <p:clrMapOvr>
    <a:masterClrMapping/>
  </p:clrMapOvr>
</p:sld>
</file>

<file path=ppt/theme/theme1.xml><?xml version="1.0" encoding="utf-8"?>
<a:theme xmlns:a="http://schemas.openxmlformats.org/drawingml/2006/main" name="ECU Health Color Tab Design">
  <a:themeElements>
    <a:clrScheme name="ECU Health">
      <a:dk1>
        <a:srgbClr val="3A3A3A"/>
      </a:dk1>
      <a:lt1>
        <a:srgbClr val="FFFFFF"/>
      </a:lt1>
      <a:dk2>
        <a:srgbClr val="502C7F"/>
      </a:dk2>
      <a:lt2>
        <a:srgbClr val="EFF6F7"/>
      </a:lt2>
      <a:accent1>
        <a:srgbClr val="2F74B7"/>
      </a:accent1>
      <a:accent2>
        <a:srgbClr val="71BEC6"/>
      </a:accent2>
      <a:accent3>
        <a:srgbClr val="322E78"/>
      </a:accent3>
      <a:accent4>
        <a:srgbClr val="AFB3C5"/>
      </a:accent4>
      <a:accent5>
        <a:srgbClr val="502C7F"/>
      </a:accent5>
      <a:accent6>
        <a:srgbClr val="DCE7E7"/>
      </a:accent6>
      <a:hlink>
        <a:srgbClr val="2F74B7"/>
      </a:hlink>
      <a:folHlink>
        <a:srgbClr val="26648E"/>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B93A599A66E7C4BAC2072747362FE0A" ma:contentTypeVersion="2" ma:contentTypeDescription="Create a new document." ma:contentTypeScope="" ma:versionID="1dc6aff47503360a3c06bf1d0ebdd4cd">
  <xsd:schema xmlns:xsd="http://www.w3.org/2001/XMLSchema" xmlns:xs="http://www.w3.org/2001/XMLSchema" xmlns:p="http://schemas.microsoft.com/office/2006/metadata/properties" xmlns:ns1="http://schemas.microsoft.com/sharepoint/v3" xmlns:ns2="b030343e-b201-45a6-a5a0-0396aa161d48" targetNamespace="http://schemas.microsoft.com/office/2006/metadata/properties" ma:root="true" ma:fieldsID="19eda6526e95e9b0907e23017ef8bd55" ns1:_="" ns2:_="">
    <xsd:import namespace="http://schemas.microsoft.com/sharepoint/v3"/>
    <xsd:import namespace="b030343e-b201-45a6-a5a0-0396aa161d48"/>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030343e-b201-45a6-a5a0-0396aa161d48"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6BBC408-3B0A-41CA-84E0-5B5073171BE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b030343e-b201-45a6-a5a0-0396aa161d4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BC7D233-CA46-43B1-B085-5DA2F87A73C9}">
  <ds:schemaRefs>
    <ds:schemaRef ds:uri="http://schemas.microsoft.com/office/2006/documentManagement/types"/>
    <ds:schemaRef ds:uri="http://schemas.microsoft.com/office/infopath/2007/PartnerControls"/>
    <ds:schemaRef ds:uri="http://purl.org/dc/dcmitype/"/>
    <ds:schemaRef ds:uri="http://purl.org/dc/elements/1.1/"/>
    <ds:schemaRef ds:uri="http://purl.org/dc/terms/"/>
    <ds:schemaRef ds:uri="http://www.w3.org/XML/1998/namespace"/>
    <ds:schemaRef ds:uri="http://schemas.microsoft.com/office/2006/metadata/properties"/>
    <ds:schemaRef ds:uri="http://schemas.openxmlformats.org/package/2006/metadata/core-properties"/>
    <ds:schemaRef ds:uri="b030343e-b201-45a6-a5a0-0396aa161d48"/>
    <ds:schemaRef ds:uri="http://schemas.microsoft.com/sharepoint/v3"/>
  </ds:schemaRefs>
</ds:datastoreItem>
</file>

<file path=customXml/itemProps3.xml><?xml version="1.0" encoding="utf-8"?>
<ds:datastoreItem xmlns:ds="http://schemas.openxmlformats.org/officeDocument/2006/customXml" ds:itemID="{9610DCB9-EC05-4DEC-A2C3-6AA0032BC22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6682</TotalTime>
  <Words>2179</Words>
  <Application>Microsoft Office PowerPoint</Application>
  <PresentationFormat>Widescreen</PresentationFormat>
  <Paragraphs>242</Paragraphs>
  <Slides>24</Slides>
  <Notes>7</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24</vt:i4>
      </vt:variant>
    </vt:vector>
  </HeadingPairs>
  <TitlesOfParts>
    <vt:vector size="34" baseType="lpstr">
      <vt:lpstr>Arial</vt:lpstr>
      <vt:lpstr>Bernard MT Condensed</vt:lpstr>
      <vt:lpstr>Book Antiqua</vt:lpstr>
      <vt:lpstr>Calibri</vt:lpstr>
      <vt:lpstr>Calibri Light</vt:lpstr>
      <vt:lpstr>Courier New</vt:lpstr>
      <vt:lpstr>System Font Regular</vt:lpstr>
      <vt:lpstr>Times New Roman</vt:lpstr>
      <vt:lpstr>Wingdings</vt:lpstr>
      <vt:lpstr>ECU Health Color Tab Design</vt:lpstr>
      <vt:lpstr>HIPAA Privacy</vt:lpstr>
      <vt:lpstr>HIPAA Background</vt:lpstr>
      <vt:lpstr>What is Protected Health Information - PHI?</vt:lpstr>
      <vt:lpstr>Elements of Protected Health Information</vt:lpstr>
      <vt:lpstr>Patient Rights under HIPAA</vt:lpstr>
      <vt:lpstr>How can PHI be used?</vt:lpstr>
      <vt:lpstr>HIPAA Authorization</vt:lpstr>
      <vt:lpstr>What is a BREACH?</vt:lpstr>
      <vt:lpstr>What puts us at risk for a BREACH</vt:lpstr>
      <vt:lpstr>What puts us at risk for a BREACH</vt:lpstr>
      <vt:lpstr>Accessing EPIC</vt:lpstr>
      <vt:lpstr>Access ONLY what you need to do your job!    It’s as simple as that.    If you can do your JOB without it, don’t access it.</vt:lpstr>
      <vt:lpstr>Protenus</vt:lpstr>
      <vt:lpstr>What puts us at risk for a BREACH</vt:lpstr>
      <vt:lpstr>What puts us at risk for a BREACH</vt:lpstr>
      <vt:lpstr>What puts us at risk for a BREACH</vt:lpstr>
      <vt:lpstr>What puts us at risk for a BREACH</vt:lpstr>
      <vt:lpstr>What puts us at risk for a BREACH</vt:lpstr>
      <vt:lpstr>Social Media …. Bottom line</vt:lpstr>
      <vt:lpstr>HIPAA and Photos</vt:lpstr>
      <vt:lpstr>HIPAA and Photos</vt:lpstr>
      <vt:lpstr>Violations, Sanctions, Penalties</vt:lpstr>
      <vt:lpstr>Examples of HIPAA violations</vt:lpstr>
      <vt:lpstr>Your Responsiblity</vt:lpstr>
    </vt:vector>
  </TitlesOfParts>
  <Manager/>
  <Company>ECU Health</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ECU Health Teme</dc:subject>
  <dc:creator>Jamie Grady</dc:creator>
  <cp:keywords/>
  <dc:description/>
  <cp:lastModifiedBy>Grady, Jamie</cp:lastModifiedBy>
  <cp:revision>92</cp:revision>
  <dcterms:created xsi:type="dcterms:W3CDTF">2013-08-29T17:52:28Z</dcterms:created>
  <dcterms:modified xsi:type="dcterms:W3CDTF">2023-07-07T13:20:14Z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0x0101001B93A599A66E7C4BAC2072747362FE0A</vt:lpwstr>
  </property>
</Properties>
</file>