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4" r:id="rId2"/>
  </p:sldMasterIdLst>
  <p:notesMasterIdLst>
    <p:notesMasterId r:id="rId15"/>
  </p:notesMasterIdLst>
  <p:handoutMasterIdLst>
    <p:handoutMasterId r:id="rId16"/>
  </p:handoutMasterIdLst>
  <p:sldIdLst>
    <p:sldId id="333" r:id="rId3"/>
    <p:sldId id="295" r:id="rId4"/>
    <p:sldId id="324" r:id="rId5"/>
    <p:sldId id="325" r:id="rId6"/>
    <p:sldId id="323" r:id="rId7"/>
    <p:sldId id="326" r:id="rId8"/>
    <p:sldId id="334" r:id="rId9"/>
    <p:sldId id="335" r:id="rId10"/>
    <p:sldId id="329" r:id="rId11"/>
    <p:sldId id="330" r:id="rId12"/>
    <p:sldId id="331" r:id="rId13"/>
    <p:sldId id="336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16778B-776E-489F-A0DD-AB8B158F1C42}">
          <p14:sldIdLst>
            <p14:sldId id="333"/>
            <p14:sldId id="295"/>
            <p14:sldId id="324"/>
            <p14:sldId id="325"/>
            <p14:sldId id="323"/>
            <p14:sldId id="326"/>
            <p14:sldId id="334"/>
            <p14:sldId id="335"/>
          </p14:sldIdLst>
        </p14:section>
        <p14:section name="Untitled Section" id="{1C981F67-69D7-419D-8A24-6E5A429D7A3F}">
          <p14:sldIdLst>
            <p14:sldId id="329"/>
            <p14:sldId id="330"/>
            <p14:sldId id="331"/>
            <p14:sldId id="3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dy, Emily" initials="A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2A7F"/>
    <a:srgbClr val="0000FF"/>
    <a:srgbClr val="2F74B7"/>
    <a:srgbClr val="482879"/>
    <a:srgbClr val="462978"/>
    <a:srgbClr val="3A3A3A"/>
    <a:srgbClr val="72BE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66" autoAdjust="0"/>
    <p:restoredTop sz="95833" autoAdjust="0"/>
  </p:normalViewPr>
  <p:slideViewPr>
    <p:cSldViewPr>
      <p:cViewPr varScale="1">
        <p:scale>
          <a:sx n="131" d="100"/>
          <a:sy n="131" d="100"/>
        </p:scale>
        <p:origin x="93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5A742-861C-4798-99C2-96F1B59933AA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0161F-574F-4006-A91D-05FAE103E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22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50A80714-6A46-4C6B-AAFA-A15A07B14328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30D12BF5-B466-410E-B94D-43C84B9F50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D12BF5-B466-410E-B94D-43C84B9F50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131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D12BF5-B466-410E-B94D-43C84B9F50D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73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D12BF5-B466-410E-B94D-43C84B9F50D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07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D12BF5-B466-410E-B94D-43C84B9F50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58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D12BF5-B466-410E-B94D-43C84B9F50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00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D12BF5-B466-410E-B94D-43C84B9F50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06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D12BF5-B466-410E-B94D-43C84B9F50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13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D12BF5-B466-410E-B94D-43C84B9F50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86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D12BF5-B466-410E-B94D-43C84B9F50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48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D12BF5-B466-410E-B94D-43C84B9F50D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131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D12BF5-B466-410E-B94D-43C84B9F50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843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b="1">
                <a:latin typeface="Museo Slab 700" charset="0"/>
                <a:ea typeface="Museo Slab 700" charset="0"/>
                <a:cs typeface="Museo Slab 700" charset="0"/>
              </a:rPr>
              <a:t>Click to edit Master title style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i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60A45B-224D-4276-9E34-87861A941BB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Museo Slab 700" charset="0"/>
                <a:ea typeface="Museo Slab 700" charset="0"/>
                <a:cs typeface="Museo Slab 700" charset="0"/>
              </a:rPr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6B2E4-A56A-4EEF-AB8F-D1DBBC5A3DB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b="1">
                <a:latin typeface="Museo Slab 700" charset="0"/>
                <a:ea typeface="Museo Slab 700" charset="0"/>
                <a:cs typeface="Museo Slab 700" charset="0"/>
              </a:rPr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2DF75-BC1A-4F48-A641-4C8ABA5EFCD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2283833"/>
            <a:ext cx="9144000" cy="2202180"/>
          </a:xfrm>
          <a:prstGeom prst="rect">
            <a:avLst/>
          </a:prstGeom>
          <a:gradFill flip="none" rotWithShape="1">
            <a:gsLst>
              <a:gs pos="16000">
                <a:srgbClr val="7030A0"/>
              </a:gs>
              <a:gs pos="86000">
                <a:srgbClr val="636B9D"/>
              </a:gs>
              <a:gs pos="60000">
                <a:srgbClr val="002060">
                  <a:lumMod val="95000"/>
                  <a:lumOff val="5000"/>
                </a:srgbClr>
              </a:gs>
              <a:gs pos="100000">
                <a:srgbClr val="7030A0">
                  <a:tint val="23500"/>
                  <a:satMod val="160000"/>
                  <a:lumMod val="86000"/>
                </a:srgbClr>
              </a:gs>
            </a:gsLst>
            <a:lin ang="10800000" scaled="1"/>
            <a:tileRect/>
          </a:gradFill>
          <a:ln w="9525">
            <a:noFill/>
            <a:miter lim="800000"/>
          </a:ln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350" b="1" i="1">
                <a:solidFill>
                  <a:srgbClr val="FFFFFF"/>
                </a:solidFill>
                <a:effectLst/>
                <a:latin typeface="Calibri" panose="020F0702030404030204" pitchFamily="34" charset="0"/>
                <a:ea typeface="Calibri" panose="020F0702030404030204" pitchFamily="34" charset="0"/>
                <a:cs typeface="Times New Roman" panose="02020603050405020304" pitchFamily="18" charset="0"/>
              </a:rPr>
              <a:t> </a:t>
            </a:r>
            <a:endParaRPr lang="en-US" sz="825">
              <a:effectLst/>
              <a:latin typeface="Calibri" panose="020F0702030404030204" pitchFamily="34" charset="0"/>
              <a:ea typeface="Calibri" panose="020F07020304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900">
                <a:effectLst/>
                <a:latin typeface="Calibri" panose="020F0702030404030204" pitchFamily="34" charset="0"/>
                <a:ea typeface="Calibri" panose="020F0702030404030204" pitchFamily="34" charset="0"/>
                <a:cs typeface="Times New Roman" panose="02020603050405020304" pitchFamily="18" charset="0"/>
              </a:rPr>
              <a:t> </a:t>
            </a:r>
            <a:endParaRPr lang="en-US" sz="825">
              <a:effectLst/>
              <a:latin typeface="Calibri" panose="020F0702030404030204" pitchFamily="34" charset="0"/>
              <a:ea typeface="Calibri" panose="020F07020304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12" y="2874679"/>
            <a:ext cx="7886700" cy="1020489"/>
          </a:xfrm>
        </p:spPr>
        <p:txBody>
          <a:bodyPr anchor="b"/>
          <a:lstStyle>
            <a:lvl1pPr>
              <a:defRPr sz="45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 descr="C:\Users\e48955\AppData\Local\Microsoft\Windows\INetCache\Content.MSO\4EB8BEF0.tmp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15" t="11810" r="6094" b="8362"/>
          <a:stretch>
            <a:fillRect/>
          </a:stretch>
        </p:blipFill>
        <p:spPr bwMode="auto">
          <a:xfrm>
            <a:off x="124460" y="535940"/>
            <a:ext cx="2715895" cy="14522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C:\Users\e48955\AppData\Local\Microsoft\Windows\INetCache\Content.MSO\D74CCD99.tmp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110" y="5022215"/>
            <a:ext cx="2521585" cy="1431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81604" y="620555"/>
            <a:ext cx="2286293" cy="4120778"/>
          </a:xfrm>
        </p:spPr>
        <p:txBody>
          <a:bodyPr anchor="ctr">
            <a:normAutofit/>
          </a:bodyPr>
          <a:lstStyle>
            <a:lvl1pPr algn="l">
              <a:lnSpc>
                <a:spcPts val="2475"/>
              </a:lnSpc>
              <a:defRPr sz="2025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28BB-BDB6-472F-A1C1-456B6AC5617A}" type="datetimeFigureOut">
              <a:rPr lang="en-US" smtClean="0"/>
              <a:t>4/10/2023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693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9B62B5E-0888-5045-8732-A20F30C34D64}"/>
              </a:ext>
            </a:extLst>
          </p:cNvPr>
          <p:cNvSpPr/>
          <p:nvPr userDrawn="1"/>
        </p:nvSpPr>
        <p:spPr>
          <a:xfrm>
            <a:off x="0" y="-1"/>
            <a:ext cx="9144000" cy="685800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E28364-33B7-8B4D-8EFC-711930E0B7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914400" y="857250"/>
            <a:ext cx="6858000" cy="51435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711AA30D-B64C-2D44-8674-B9CC669AA4D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52550" y="2057400"/>
            <a:ext cx="5791200" cy="2057400"/>
          </a:xfrm>
        </p:spPr>
        <p:txBody>
          <a:bodyPr>
            <a:normAutofit/>
          </a:bodyPr>
          <a:lstStyle>
            <a:lvl1pPr algn="l">
              <a:defRPr sz="40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</a:t>
            </a:r>
            <a:br>
              <a:rPr lang="en-US" dirty="0"/>
            </a:br>
            <a:r>
              <a:rPr lang="en-US" dirty="0"/>
              <a:t>a Master Title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51EED8E-0FD1-E54E-8093-5D2EB5BBBA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2550" y="4114800"/>
            <a:ext cx="5791200" cy="609600"/>
          </a:xfrm>
        </p:spPr>
        <p:txBody>
          <a:bodyPr/>
          <a:lstStyle>
            <a:lvl1pPr marL="0" indent="0" algn="l">
              <a:buNone/>
              <a:defRPr sz="1500" b="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159A3FE-4F77-314A-94DD-67E65ED6AD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951" y="685800"/>
            <a:ext cx="2299607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770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2CC3456-416B-3644-B64A-490A3766A8DA}"/>
              </a:ext>
            </a:extLst>
          </p:cNvPr>
          <p:cNvSpPr/>
          <p:nvPr userDrawn="1"/>
        </p:nvSpPr>
        <p:spPr>
          <a:xfrm>
            <a:off x="0" y="1"/>
            <a:ext cx="9144000" cy="6857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92702" y="2533650"/>
            <a:ext cx="7958597" cy="1790699"/>
          </a:xfrm>
        </p:spPr>
        <p:txBody>
          <a:bodyPr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a Section Title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BAC20D-D753-F54A-A88B-A2B1C2CC1F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914400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5685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ADF02BA-2DFB-454C-9754-3166CBBD921F}"/>
              </a:ext>
            </a:extLst>
          </p:cNvPr>
          <p:cNvSpPr/>
          <p:nvPr userDrawn="1"/>
        </p:nvSpPr>
        <p:spPr>
          <a:xfrm>
            <a:off x="0" y="-1"/>
            <a:ext cx="48006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8097AD-8169-6641-9527-F58325DF7E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2" r="16912"/>
          <a:stretch/>
        </p:blipFill>
        <p:spPr>
          <a:xfrm rot="5400000">
            <a:off x="2257426" y="2085976"/>
            <a:ext cx="6857998" cy="268605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0D1B284E-497C-9544-B58F-A65E7ACFAB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6751" y="2057400"/>
            <a:ext cx="3905249" cy="2057400"/>
          </a:xfrm>
        </p:spPr>
        <p:txBody>
          <a:bodyPr>
            <a:normAutofit/>
          </a:bodyPr>
          <a:lstStyle>
            <a:lvl1pPr algn="l">
              <a:defRPr sz="405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</a:t>
            </a:r>
            <a:br>
              <a:rPr lang="en-US" dirty="0"/>
            </a:br>
            <a:r>
              <a:rPr lang="en-US" dirty="0"/>
              <a:t>a Master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7D939E55-D4D4-7444-9288-DBC6795A7A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751" y="4114800"/>
            <a:ext cx="3905249" cy="609600"/>
          </a:xfrm>
        </p:spPr>
        <p:txBody>
          <a:bodyPr/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2BF664F-DAF7-FD40-822C-AF087E8308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85802"/>
            <a:ext cx="2299606" cy="99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072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Slid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295CC6-93A0-724F-905B-6204E2E131A7}"/>
              </a:ext>
            </a:extLst>
          </p:cNvPr>
          <p:cNvSpPr/>
          <p:nvPr userDrawn="1"/>
        </p:nvSpPr>
        <p:spPr>
          <a:xfrm>
            <a:off x="4743450" y="1"/>
            <a:ext cx="440055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7911BC-5212-E045-B1CC-415380E0BE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2" r="16912"/>
          <a:stretch/>
        </p:blipFill>
        <p:spPr>
          <a:xfrm rot="16200000" flipH="1">
            <a:off x="200026" y="2085976"/>
            <a:ext cx="6857998" cy="268605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1320A64E-FAB8-0349-B9CA-D7AAC6D2569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43451" y="2118946"/>
            <a:ext cx="3979298" cy="2620108"/>
          </a:xfrm>
        </p:spPr>
        <p:txBody>
          <a:bodyPr>
            <a:normAutofit/>
          </a:bodyPr>
          <a:lstStyle>
            <a:lvl1pPr algn="l">
              <a:defRPr sz="405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</a:t>
            </a:r>
            <a:br>
              <a:rPr lang="en-US" dirty="0"/>
            </a:br>
            <a:r>
              <a:rPr lang="en-US" dirty="0"/>
              <a:t>a Section Title</a:t>
            </a:r>
          </a:p>
        </p:txBody>
      </p:sp>
    </p:spTree>
    <p:extLst>
      <p:ext uri="{BB962C8B-B14F-4D97-AF65-F5344CB8AC3E}">
        <p14:creationId xmlns:p14="http://schemas.microsoft.com/office/powerpoint/2010/main" val="3809788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2CC3456-416B-3644-B64A-490A3766A8DA}"/>
              </a:ext>
            </a:extLst>
          </p:cNvPr>
          <p:cNvSpPr/>
          <p:nvPr userDrawn="1"/>
        </p:nvSpPr>
        <p:spPr>
          <a:xfrm>
            <a:off x="0" y="1"/>
            <a:ext cx="9144000" cy="6857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92702" y="990600"/>
            <a:ext cx="7958597" cy="3581400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</a:defRPr>
            </a:lvl1pPr>
          </a:lstStyle>
          <a:p>
            <a:pPr marL="0" indent="0">
              <a:buNone/>
            </a:pPr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.”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732346-A6E6-8D4D-A06C-8E4D1D7B63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5029200"/>
            <a:ext cx="8001000" cy="457200"/>
          </a:xfrm>
        </p:spPr>
        <p:txBody>
          <a:bodyPr/>
          <a:lstStyle>
            <a:lvl1pPr marL="0" indent="0" algn="ctr">
              <a:buNone/>
              <a:defRPr sz="18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Author Name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12D957-0C06-8344-9189-75FE0BCCCA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919"/>
          <a:stretch/>
        </p:blipFill>
        <p:spPr>
          <a:xfrm>
            <a:off x="0" y="4267201"/>
            <a:ext cx="9144000" cy="259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7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9A12D2CD-981A-814B-A5CA-7AA4AA29E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7723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add a Slide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4A19973-D233-8746-8FAC-54282294D00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386841"/>
            <a:ext cx="8229600" cy="473932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C9D82C-802A-BD4A-AC33-348A3D6F8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DC37-36E7-4B5B-90A1-B6DF1BD90A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77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Museo Slab 700" charset="0"/>
                <a:ea typeface="Museo Slab 700" charset="0"/>
                <a:cs typeface="Museo Slab 700" charset="0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5A38C-5143-4D50-94EF-C5BCCD8598F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9A12D2CD-981A-814B-A5CA-7AA4AA29E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7723"/>
            <a:ext cx="4572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add a Slide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4A19973-D233-8746-8FAC-54282294D00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386841"/>
            <a:ext cx="4572000" cy="473932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C9D82C-802A-BD4A-AC33-348A3D6F8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DC37-36E7-4B5B-90A1-B6DF1BD90A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F362E35-971C-6E48-9C5F-32E863412CB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0650" y="1"/>
            <a:ext cx="3943350" cy="6126163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b="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4253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A83C422-1253-5C49-8844-8DE12E2E3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7723"/>
            <a:ext cx="6858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add a Slide Title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693E1A-1FC8-1142-88BF-1A47C5205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DC37-36E7-4B5B-90A1-B6DF1BD90A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53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393395C6-DA74-ED4A-8DA9-6B1241FD3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7723"/>
            <a:ext cx="6858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add a Slide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FD254E8-6D6F-3E42-8CA4-B6C26BF40E7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386841"/>
            <a:ext cx="4038600" cy="473932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A16FF367-FBF0-5747-A415-628C3A8056D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648202" y="1386841"/>
            <a:ext cx="4038600" cy="473932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>
              <a:defRPr b="0" i="0">
                <a:latin typeface="+mj-lt"/>
              </a:defRPr>
            </a:lvl1pPr>
            <a:lvl2pPr>
              <a:defRPr b="0" i="0">
                <a:latin typeface="+mj-lt"/>
              </a:defRPr>
            </a:lvl2pPr>
            <a:lvl3pPr>
              <a:defRPr b="0" i="0">
                <a:latin typeface="+mj-lt"/>
              </a:defRPr>
            </a:lvl3pPr>
            <a:lvl4pPr>
              <a:defRPr b="0" i="0">
                <a:latin typeface="+mj-lt"/>
              </a:defRPr>
            </a:lvl4pPr>
            <a:lvl5pPr>
              <a:defRPr b="0" i="0">
                <a:latin typeface="+mj-lt"/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819C4D-C35D-F94B-8522-81DA0CE0F2F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99B8DC37-36E7-4B5B-90A1-B6DF1BD90A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951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959148-0D28-D146-A408-BB876C5A9B5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1174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CU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959148-0D28-D146-A408-BB876C5A9B5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3840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ondary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959148-0D28-D146-A408-BB876C5A9B5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8353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ff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959148-0D28-D146-A408-BB876C5A9B5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50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b="1">
                <a:latin typeface="Museo Slab 700" charset="0"/>
                <a:ea typeface="Museo Slab 700" charset="0"/>
                <a:cs typeface="Museo Slab 700" charset="0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53353-6DFB-434C-8B75-E8DD2C55823D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Museo Slab 700" charset="0"/>
                <a:ea typeface="Museo Slab 700" charset="0"/>
                <a:cs typeface="Museo Slab 700" charset="0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2FC00-5E23-4165-B83C-50C6405BD477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b="1">
                <a:latin typeface="Museo Slab 700" charset="0"/>
                <a:ea typeface="Museo Slab 700" charset="0"/>
                <a:cs typeface="Museo Slab 700" charset="0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B36F8-0C39-45BC-890A-07B4ABCE2B00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Museo Slab 700" charset="0"/>
                <a:ea typeface="Museo Slab 700" charset="0"/>
                <a:cs typeface="Museo Slab 700" charset="0"/>
              </a:rPr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1524D-B5DB-40A3-8A08-CD2DB44F0080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23496-6A6F-46BC-8E83-E9682C32A50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b="1">
                <a:latin typeface="Museo Slab 700" charset="0"/>
                <a:ea typeface="Museo Slab 700" charset="0"/>
                <a:cs typeface="Museo Slab 700" charset="0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A8F44-6847-4872-ACEF-BFAC5893683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b="1">
                <a:latin typeface="Museo Slab 700" charset="0"/>
                <a:ea typeface="Museo Slab 700" charset="0"/>
                <a:cs typeface="Museo Slab 700" charset="0"/>
              </a:rPr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781D5-734A-4D0C-B9F2-40F327905A0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b="1">
                <a:latin typeface="Museo Slab 700" charset="0"/>
                <a:ea typeface="Museo Slab 700" charset="0"/>
                <a:cs typeface="Museo Slab 700" charset="0"/>
              </a:rPr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smtClean="0"/>
            </a:lvl1pPr>
          </a:lstStyle>
          <a:p>
            <a:pPr>
              <a:defRPr/>
            </a:pPr>
            <a:fld id="{16953440-C96A-494D-8A76-BC3636E34612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0" i="0">
          <a:solidFill>
            <a:srgbClr val="482879"/>
          </a:solidFill>
          <a:latin typeface="Avenir Next Medium" panose="020B080302020202020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482A7F"/>
          </a:solidFill>
          <a:latin typeface="Gotham-Bold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482A7F"/>
          </a:solidFill>
          <a:latin typeface="Gotham-Bold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482A7F"/>
          </a:solidFill>
          <a:latin typeface="Gotham-Bold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482A7F"/>
          </a:solidFill>
          <a:latin typeface="Gotham-Bold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482A7F"/>
          </a:solidFill>
          <a:latin typeface="Gotham-Bold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482A7F"/>
          </a:solidFill>
          <a:latin typeface="Gotham-Bold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482A7F"/>
          </a:solidFill>
          <a:latin typeface="Gotham-Bold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482A7F"/>
          </a:solidFill>
          <a:latin typeface="Gotham-Bold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0" i="0">
          <a:solidFill>
            <a:srgbClr val="482879"/>
          </a:solidFill>
          <a:latin typeface="Avenir Next Regular" panose="020B080302020202020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>
          <a:solidFill>
            <a:srgbClr val="482879"/>
          </a:solidFill>
          <a:latin typeface="Avenir Next Regular" panose="020B080302020202020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rgbClr val="482879"/>
          </a:solidFill>
          <a:latin typeface="Avenir Next Regular" panose="020B080302020202020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rgbClr val="482879"/>
          </a:solidFill>
          <a:latin typeface="Avenir Next Regular" panose="020B080302020202020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0" i="0">
          <a:solidFill>
            <a:srgbClr val="482879"/>
          </a:solidFill>
          <a:latin typeface="Avenir Next Regular" panose="020B080302020202020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9A3A502-9AB3-9D49-B035-2A1F6DEC51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print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" r="429" b="15000"/>
          <a:stretch/>
        </p:blipFill>
        <p:spPr>
          <a:xfrm>
            <a:off x="0" y="4267200"/>
            <a:ext cx="9144000" cy="25908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5B308B2-7029-3C42-B35F-4880C8A425C5}"/>
              </a:ext>
            </a:extLst>
          </p:cNvPr>
          <p:cNvSpPr/>
          <p:nvPr userDrawn="1"/>
        </p:nvSpPr>
        <p:spPr>
          <a:xfrm>
            <a:off x="8286750" y="6269192"/>
            <a:ext cx="857250" cy="58880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812BA5-C4EC-814A-9A51-A1CFA9B08642}"/>
              </a:ext>
            </a:extLst>
          </p:cNvPr>
          <p:cNvSpPr>
            <a:spLocks noChangeAspect="1"/>
          </p:cNvSpPr>
          <p:nvPr userDrawn="1"/>
        </p:nvSpPr>
        <p:spPr>
          <a:xfrm>
            <a:off x="228600" y="140969"/>
            <a:ext cx="82296" cy="8641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Calibri" panose="020F050202020403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6524"/>
            <a:ext cx="8229600" cy="864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add a 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86841"/>
            <a:ext cx="8229600" cy="473932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930674B-8CE1-8446-88D9-6F6624DD45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2895600" cy="365125"/>
          </a:xfrm>
          <a:prstGeom prst="rect">
            <a:avLst/>
          </a:prstGeom>
        </p:spPr>
        <p:txBody>
          <a:bodyPr anchor="ctr" anchorCtr="0"/>
          <a:lstStyle>
            <a:lvl1pPr>
              <a:defRPr sz="825" b="0" i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DAB88EE-BBE8-344C-B1D0-E0E8964872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43900" y="6356352"/>
            <a:ext cx="342900" cy="365125"/>
          </a:xfrm>
          <a:prstGeom prst="rect">
            <a:avLst/>
          </a:prstGeom>
        </p:spPr>
        <p:txBody>
          <a:bodyPr anchor="ctr" anchorCtr="0"/>
          <a:lstStyle>
            <a:lvl1pPr algn="r">
              <a:defRPr sz="825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99B8DC37-36E7-4B5B-90A1-B6DF1BD90A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111077-2CB9-0E47-95EF-2A042FBB729E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7070" y="6296895"/>
            <a:ext cx="123825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32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2100" b="1" i="0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175022" indent="-175022" algn="l" defTabSz="6858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00000"/>
        <a:buFont typeface="Courier New" panose="02070309020205020404" pitchFamily="49" charset="0"/>
        <a:buChar char="o"/>
        <a:tabLst/>
        <a:defRPr sz="1350" b="0" i="0" kern="1200" spc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429816" indent="-86916" algn="l" defTabSz="6858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Font typeface="Arial" pitchFamily="34" charset="0"/>
        <a:buChar char="•"/>
        <a:tabLst/>
        <a:defRPr sz="1200" b="0" i="0" kern="1200" spc="0">
          <a:solidFill>
            <a:schemeClr val="tx1">
              <a:lumMod val="60000"/>
              <a:lumOff val="40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776288" indent="-90488" algn="l" defTabSz="6858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Font typeface="System Font Regular"/>
        <a:buChar char="-"/>
        <a:tabLst/>
        <a:defRPr sz="1050" b="0" i="0" kern="1200" spc="0">
          <a:solidFill>
            <a:schemeClr val="tx1">
              <a:lumMod val="60000"/>
              <a:lumOff val="40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116806" indent="-88106" algn="l" defTabSz="685800" rtl="0" eaLnBrk="1" latinLnBrk="0" hangingPunct="1">
        <a:spcBef>
          <a:spcPct val="20000"/>
        </a:spcBef>
        <a:spcAft>
          <a:spcPts val="450"/>
        </a:spcAft>
        <a:buClr>
          <a:schemeClr val="tx1">
            <a:lumMod val="60000"/>
            <a:lumOff val="40000"/>
          </a:schemeClr>
        </a:buClr>
        <a:buFont typeface="System Font Regular"/>
        <a:buChar char="-"/>
        <a:tabLst/>
        <a:defRPr sz="1050" b="0" i="0" kern="1200" spc="0">
          <a:solidFill>
            <a:schemeClr val="tx1">
              <a:lumMod val="60000"/>
              <a:lumOff val="40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1462088" indent="-90488" algn="l" defTabSz="685800" rtl="0" eaLnBrk="1" latinLnBrk="0" hangingPunct="1">
        <a:spcBef>
          <a:spcPct val="20000"/>
        </a:spcBef>
        <a:spcAft>
          <a:spcPts val="450"/>
        </a:spcAft>
        <a:buClr>
          <a:schemeClr val="tx1">
            <a:lumMod val="60000"/>
            <a:lumOff val="40000"/>
          </a:schemeClr>
        </a:buClr>
        <a:buFont typeface="System Font Regular"/>
        <a:buChar char="-"/>
        <a:tabLst/>
        <a:defRPr sz="1050" b="0" i="0" kern="1200" spc="0">
          <a:solidFill>
            <a:schemeClr val="tx1">
              <a:lumMod val="60000"/>
              <a:lumOff val="40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ROSSReview@ecuhealth.or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rmoncall@vidanthealth.co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9E10A-73E8-4677-ADF9-875890C85F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2550" y="1600200"/>
            <a:ext cx="6438900" cy="3124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>
                <a:latin typeface="Candara" panose="020E0502030303020204" pitchFamily="34" charset="0"/>
              </a:rPr>
              <a:t>Office of Risk Management</a:t>
            </a:r>
            <a:br>
              <a:rPr lang="en-US" sz="5300" dirty="0">
                <a:latin typeface="Candara" panose="020E0502030303020204" pitchFamily="34" charset="0"/>
              </a:rPr>
            </a:br>
            <a:br>
              <a:rPr lang="en-US" sz="4800" dirty="0">
                <a:latin typeface="Candara" panose="020E0502030303020204" pitchFamily="34" charset="0"/>
              </a:rPr>
            </a:br>
            <a:r>
              <a:rPr lang="en-US" sz="4400" dirty="0">
                <a:latin typeface="Candara" panose="020E0502030303020204" pitchFamily="34" charset="0"/>
              </a:rPr>
              <a:t>New Employee Orientation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9CFE31-E8B1-443A-AF8B-1548E1E3C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2550" y="4953000"/>
            <a:ext cx="6438900" cy="533400"/>
          </a:xfrm>
        </p:spPr>
        <p:txBody>
          <a:bodyPr/>
          <a:lstStyle/>
          <a:p>
            <a:pPr algn="ctr"/>
            <a:r>
              <a:rPr lang="en-US" sz="2800" dirty="0">
                <a:latin typeface="Candara" panose="020E0502030303020204" pitchFamily="34" charset="0"/>
              </a:rPr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780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404502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Subpoenas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48992" y="1"/>
            <a:ext cx="866357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14" y="1825625"/>
            <a:ext cx="5072449" cy="4351338"/>
          </a:xfrm>
        </p:spPr>
        <p:txBody>
          <a:bodyPr>
            <a:normAutofit/>
          </a:bodyPr>
          <a:lstStyle/>
          <a:p>
            <a:pPr marL="457200" lvl="1" indent="0" algn="ctr">
              <a:lnSpc>
                <a:spcPct val="90000"/>
              </a:lnSpc>
              <a:spcBef>
                <a:spcPts val="432"/>
              </a:spcBef>
              <a:buNone/>
              <a:defRPr/>
            </a:pPr>
            <a:endParaRPr lang="en-US" sz="24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457200" lvl="1" indent="0" algn="ctr">
              <a:lnSpc>
                <a:spcPct val="90000"/>
              </a:lnSpc>
              <a:spcBef>
                <a:spcPts val="432"/>
              </a:spcBef>
              <a:buNone/>
              <a:defRPr/>
            </a:pPr>
            <a:r>
              <a:rPr lang="en-US" sz="3200" dirty="0">
                <a:solidFill>
                  <a:schemeClr val="tx1"/>
                </a:solidFill>
                <a:latin typeface="Candara" panose="020E0502030303020204" pitchFamily="34" charset="0"/>
                <a:ea typeface="MS PGothic"/>
                <a:cs typeface="Arial" panose="020B0604020202020204" pitchFamily="34" charset="0"/>
              </a:rPr>
              <a:t>Forward to Office of Risk Management </a:t>
            </a:r>
          </a:p>
          <a:p>
            <a:pPr marL="457200" lvl="1" indent="0" algn="ctr">
              <a:lnSpc>
                <a:spcPct val="90000"/>
              </a:lnSpc>
              <a:spcBef>
                <a:spcPts val="432"/>
              </a:spcBef>
              <a:buNone/>
              <a:defRPr/>
            </a:pPr>
            <a:endParaRPr lang="en-US" sz="3200" dirty="0">
              <a:solidFill>
                <a:schemeClr val="tx1"/>
              </a:solidFill>
              <a:latin typeface="Candara" panose="020E0502030303020204" pitchFamily="34" charset="0"/>
              <a:ea typeface="MS PGothic"/>
              <a:cs typeface="Arial" panose="020B0604020202020204" pitchFamily="34" charset="0"/>
            </a:endParaRPr>
          </a:p>
          <a:p>
            <a:pPr marL="457200" lvl="1" indent="0" algn="ctr">
              <a:lnSpc>
                <a:spcPct val="90000"/>
              </a:lnSpc>
              <a:spcBef>
                <a:spcPts val="432"/>
              </a:spcBef>
              <a:buNone/>
              <a:defRPr/>
            </a:pPr>
            <a:r>
              <a:rPr lang="en-US" dirty="0">
                <a:solidFill>
                  <a:schemeClr val="tx1"/>
                </a:solidFill>
                <a:latin typeface="Candara" panose="020E0502030303020204" pitchFamily="34" charset="0"/>
                <a:ea typeface="MS PGothic"/>
                <a:cs typeface="Arial" panose="020B0604020202020204" pitchFamily="34" charset="0"/>
              </a:rPr>
              <a:t>or send to</a:t>
            </a:r>
          </a:p>
          <a:p>
            <a:pPr marL="457200" lvl="1" indent="0">
              <a:lnSpc>
                <a:spcPct val="90000"/>
              </a:lnSpc>
              <a:spcBef>
                <a:spcPts val="432"/>
              </a:spcBef>
              <a:buNone/>
              <a:defRPr/>
            </a:pPr>
            <a:endParaRPr lang="en-US" sz="2400" b="1" dirty="0">
              <a:solidFill>
                <a:schemeClr val="tx1"/>
              </a:solidFill>
              <a:latin typeface="Candara" panose="020E0502030303020204" pitchFamily="34" charset="0"/>
              <a:ea typeface="MS PGothic"/>
              <a:cs typeface="Arial" panose="020B0604020202020204" pitchFamily="34" charset="0"/>
            </a:endParaRPr>
          </a:p>
          <a:p>
            <a:pPr marL="457200" lvl="1" indent="0">
              <a:lnSpc>
                <a:spcPct val="90000"/>
              </a:lnSpc>
              <a:spcBef>
                <a:spcPts val="432"/>
              </a:spcBef>
              <a:buNone/>
              <a:defRPr/>
            </a:pPr>
            <a:r>
              <a:rPr lang="en-US" sz="2400" b="1" dirty="0">
                <a:solidFill>
                  <a:srgbClr val="FF0000"/>
                </a:solidFill>
                <a:latin typeface="Candara" panose="020E0502030303020204" pitchFamily="34" charset="0"/>
                <a:ea typeface="MS PGothic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ROSSReview@ecuhealth.org</a:t>
            </a:r>
            <a:endParaRPr lang="en-US" sz="2400" b="1" dirty="0">
              <a:solidFill>
                <a:srgbClr val="FF0000"/>
              </a:solidFill>
              <a:latin typeface="Candara" panose="020E0502030303020204" pitchFamily="34" charset="0"/>
              <a:ea typeface="MS PGothic"/>
              <a:cs typeface="Arial" panose="020B0604020202020204" pitchFamily="34" charset="0"/>
            </a:endParaRPr>
          </a:p>
          <a:p>
            <a:pPr marL="457200" lvl="1" indent="0">
              <a:lnSpc>
                <a:spcPct val="90000"/>
              </a:lnSpc>
              <a:spcBef>
                <a:spcPts val="432"/>
              </a:spcBef>
              <a:buNone/>
              <a:defRPr/>
            </a:pPr>
            <a:endParaRPr lang="en-US" sz="2400" b="1" dirty="0">
              <a:solidFill>
                <a:schemeClr val="tx1"/>
              </a:solidFill>
              <a:latin typeface="Candara" panose="020E0502030303020204" pitchFamily="34" charset="0"/>
              <a:ea typeface="MS PGothic"/>
              <a:cs typeface="Arial" panose="020B0604020202020204" pitchFamily="34" charset="0"/>
            </a:endParaRPr>
          </a:p>
          <a:p>
            <a:pPr marL="457200" lvl="1" indent="0" algn="ctr">
              <a:lnSpc>
                <a:spcPct val="90000"/>
              </a:lnSpc>
              <a:spcBef>
                <a:spcPts val="432"/>
              </a:spcBef>
              <a:buNone/>
              <a:defRPr/>
            </a:pPr>
            <a:r>
              <a:rPr lang="en-US" sz="3200" dirty="0">
                <a:solidFill>
                  <a:schemeClr val="tx1"/>
                </a:solidFill>
                <a:latin typeface="Candara" panose="020E0502030303020204" pitchFamily="34" charset="0"/>
                <a:ea typeface="MS PGothic"/>
                <a:cs typeface="Arial" panose="020B0604020202020204" pitchFamily="34" charset="0"/>
              </a:rPr>
              <a:t>for coordination &amp; response </a:t>
            </a:r>
          </a:p>
          <a:p>
            <a:pPr marL="457200" lvl="1" indent="0">
              <a:lnSpc>
                <a:spcPct val="90000"/>
              </a:lnSpc>
              <a:spcBef>
                <a:spcPts val="432"/>
              </a:spcBef>
              <a:buNone/>
              <a:defRPr/>
            </a:pPr>
            <a:endParaRPr lang="en-US" sz="2400" b="1" dirty="0">
              <a:latin typeface="Candara" panose="020E0502030303020204" pitchFamily="34" charset="0"/>
              <a:ea typeface="MS PGothic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spcBef>
                <a:spcPts val="432"/>
              </a:spcBef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spcBef>
                <a:spcPts val="432"/>
              </a:spcBef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6138" y="3423959"/>
            <a:ext cx="405617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CUH-logo">
            <a:extLst>
              <a:ext uri="{FF2B5EF4-FFF2-40B4-BE49-F238E27FC236}">
                <a16:creationId xmlns:a16="http://schemas.microsoft.com/office/drawing/2014/main" id="{92FD565D-AF45-278B-20CE-36A9267F91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5388" y="2649204"/>
            <a:ext cx="2835788" cy="91561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62201" y="1"/>
            <a:ext cx="1550211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104058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5592435" y="5166682"/>
            <a:ext cx="1376793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7145" y="6033795"/>
            <a:ext cx="1493298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8772" y="5519196"/>
            <a:ext cx="1005228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4487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7C59BEC-C4CC-4741-B975-08C543178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72DEF309-605D-4117-9340-6D589B6C3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986173" flipV="1">
            <a:off x="2437781" y="1162044"/>
            <a:ext cx="4083433" cy="3062575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838200"/>
            <a:ext cx="3714750" cy="144779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NC Medical Board Complaints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FCDE6-F57A-4161-BAB8-91DA66CE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743200"/>
            <a:ext cx="7753350" cy="25022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Candara" panose="020E0502030303020204" pitchFamily="34" charset="0"/>
              </a:rPr>
              <a:t>Forward to Office of Risk Management for coordination &amp; response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7756" y="5228027"/>
            <a:ext cx="830430" cy="10772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ECUH-logo">
            <a:extLst>
              <a:ext uri="{FF2B5EF4-FFF2-40B4-BE49-F238E27FC236}">
                <a16:creationId xmlns:a16="http://schemas.microsoft.com/office/drawing/2014/main" id="{92FD565D-AF45-278B-20CE-36A9267F91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1855" y="5099454"/>
            <a:ext cx="3166198" cy="1022296"/>
          </a:xfrm>
          <a:custGeom>
            <a:avLst/>
            <a:gdLst/>
            <a:ahLst/>
            <a:cxnLst/>
            <a:rect l="l" t="t" r="r" b="b"/>
            <a:pathLst>
              <a:path w="4221597" h="4303912">
                <a:moveTo>
                  <a:pt x="126986" y="0"/>
                </a:moveTo>
                <a:lnTo>
                  <a:pt x="4094611" y="0"/>
                </a:lnTo>
                <a:cubicBezTo>
                  <a:pt x="4164743" y="0"/>
                  <a:pt x="4221597" y="56854"/>
                  <a:pt x="4221597" y="126986"/>
                </a:cubicBezTo>
                <a:lnTo>
                  <a:pt x="4221597" y="4176926"/>
                </a:lnTo>
                <a:cubicBezTo>
                  <a:pt x="4221597" y="4247058"/>
                  <a:pt x="4164743" y="4303912"/>
                  <a:pt x="4094611" y="4303912"/>
                </a:cubicBezTo>
                <a:lnTo>
                  <a:pt x="126986" y="4303912"/>
                </a:lnTo>
                <a:cubicBezTo>
                  <a:pt x="56854" y="4303912"/>
                  <a:pt x="0" y="4247058"/>
                  <a:pt x="0" y="4176926"/>
                </a:cubicBezTo>
                <a:lnTo>
                  <a:pt x="0" y="126986"/>
                </a:lnTo>
                <a:cubicBezTo>
                  <a:pt x="0" y="56854"/>
                  <a:pt x="56854" y="0"/>
                  <a:pt x="12698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5794908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6891" y="1119031"/>
            <a:ext cx="3464954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68921" y="1870486"/>
            <a:ext cx="4208063" cy="2705146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FFFFF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Questions</a:t>
            </a: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6512790" y="941148"/>
            <a:ext cx="2240924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536" y="4780992"/>
            <a:ext cx="409575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2DB6D3-8622-45BD-9FDD-0EB145603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1845" y="457200"/>
            <a:ext cx="4854955" cy="64008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CONTACT US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sz="2800" dirty="0">
                <a:solidFill>
                  <a:schemeClr val="tx1"/>
                </a:solidFill>
                <a:latin typeface="Candara" panose="020E0502030303020204" pitchFamily="34" charset="0"/>
              </a:rPr>
              <a:t>Risk Manager On Call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2800" dirty="0">
                <a:solidFill>
                  <a:srgbClr val="7030A0"/>
                </a:solidFill>
                <a:latin typeface="Candara" panose="020E0502030303020204" pitchFamily="34" charset="0"/>
              </a:rPr>
              <a:t>252-413-4473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sz="2800" dirty="0">
              <a:solidFill>
                <a:srgbClr val="7030A0"/>
              </a:solidFill>
              <a:latin typeface="Candara" panose="020E0502030303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sz="2800" u="sng" dirty="0">
                <a:solidFill>
                  <a:srgbClr val="FF0000"/>
                </a:solidFill>
                <a:latin typeface="Candara" panose="020E0502030303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rmoncall@ecuhealth.</a:t>
            </a:r>
            <a:r>
              <a:rPr lang="en-US" sz="2800" u="sng" dirty="0">
                <a:solidFill>
                  <a:srgbClr val="FF0000"/>
                </a:solidFill>
                <a:latin typeface="Candara" panose="020E0502030303020204" pitchFamily="34" charset="0"/>
              </a:rPr>
              <a:t>org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sz="28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sz="28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endParaRPr lang="en-US" sz="28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8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71589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75" y="762002"/>
            <a:ext cx="7941325" cy="127874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en-US" sz="2200" b="1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53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What is Risk Management?</a:t>
            </a:r>
            <a:br>
              <a:rPr lang="en-US" sz="53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</a:br>
            <a:endParaRPr lang="en-US" sz="5300" b="1" dirty="0">
              <a:solidFill>
                <a:schemeClr val="tx1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718" y="2265037"/>
            <a:ext cx="7593759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ECUH-logo">
            <a:extLst>
              <a:ext uri="{FF2B5EF4-FFF2-40B4-BE49-F238E27FC236}">
                <a16:creationId xmlns:a16="http://schemas.microsoft.com/office/drawing/2014/main" id="{92FD565D-AF45-278B-20CE-36A9267F91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489329"/>
            <a:ext cx="2524860" cy="81522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1" y="2682433"/>
            <a:ext cx="5303942" cy="341355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b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chemeClr val="tx1"/>
                </a:solidFill>
                <a:latin typeface="Candara" panose="020E0502030303020204" pitchFamily="34" charset="0"/>
              </a:rPr>
              <a:t>Those principles &amp; techniques that, when proactively applied, will avoid, reduce or minimize loss &amp; protect assets.  </a:t>
            </a:r>
          </a:p>
          <a:p>
            <a:endParaRPr lang="en-US" sz="4000" b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457200" lvl="1" indent="0">
              <a:spcBef>
                <a:spcPts val="432"/>
              </a:spcBef>
              <a:buNone/>
              <a:defRPr/>
            </a:pPr>
            <a:endParaRPr lang="en-US" sz="40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lvl="1">
              <a:spcBef>
                <a:spcPts val="432"/>
              </a:spcBef>
              <a:buFont typeface="Arial" panose="020B0604020202020204" pitchFamily="34" charset="0"/>
              <a:buChar char="•"/>
              <a:defRPr/>
            </a:pPr>
            <a:endParaRPr lang="en-US" sz="21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79275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572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8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Risk Management 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>
                <a:solidFill>
                  <a:srgbClr val="7030A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905" y="2029296"/>
            <a:ext cx="8906189" cy="3533303"/>
          </a:xfrm>
        </p:spPr>
        <p:txBody>
          <a:bodyPr/>
          <a:lstStyle/>
          <a:p>
            <a:pPr marL="457200" lvl="1" indent="0">
              <a:spcBef>
                <a:spcPts val="432"/>
              </a:spcBef>
              <a:buNone/>
              <a:defRPr/>
            </a:pPr>
            <a:endParaRPr lang="en-US" sz="18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lvl="1">
              <a:spcBef>
                <a:spcPts val="432"/>
              </a:spcBef>
              <a:buFont typeface="Arial" panose="020B0604020202020204" pitchFamily="34" charset="0"/>
              <a:buChar char="•"/>
              <a:defRPr/>
            </a:pPr>
            <a:endParaRPr lang="en-US" sz="18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</p:txBody>
      </p:sp>
      <p:pic>
        <p:nvPicPr>
          <p:cNvPr id="5" name="Picture 4" descr="ECUH-logo">
            <a:extLst>
              <a:ext uri="{FF2B5EF4-FFF2-40B4-BE49-F238E27FC236}">
                <a16:creationId xmlns:a16="http://schemas.microsoft.com/office/drawing/2014/main" id="{92FD565D-AF45-278B-20CE-36A9267F91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2896" y="6166167"/>
            <a:ext cx="2583180" cy="8343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09575F0-566E-42D2-8BEF-C4369041057B}"/>
              </a:ext>
            </a:extLst>
          </p:cNvPr>
          <p:cNvSpPr txBox="1"/>
          <p:nvPr/>
        </p:nvSpPr>
        <p:spPr>
          <a:xfrm>
            <a:off x="457200" y="2508567"/>
            <a:ext cx="841887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Candara" panose="020E0502030303020204" pitchFamily="34" charset="0"/>
              </a:rPr>
              <a:t>Patients, families, visitors, faculty, students &amp; team members will be free from accidental harm.  If harm does occur, immediate &amp; appropriate actions will be taken to mitigate further harm.    </a:t>
            </a:r>
          </a:p>
        </p:txBody>
      </p:sp>
    </p:spTree>
    <p:extLst>
      <p:ext uri="{BB962C8B-B14F-4D97-AF65-F5344CB8AC3E}">
        <p14:creationId xmlns:p14="http://schemas.microsoft.com/office/powerpoint/2010/main" val="237655898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4293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3125451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1344"/>
            <a:ext cx="2763025" cy="558561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FFF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Risk Management</a:t>
            </a:r>
            <a:br>
              <a:rPr lang="en-US" sz="3200" b="1" dirty="0">
                <a:solidFill>
                  <a:srgbClr val="FFFFFF"/>
                </a:solidFill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rgbClr val="FFFFF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Goals  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2DB6D3-8622-45BD-9FDD-0EB145603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319088"/>
            <a:ext cx="5179868" cy="585787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700" dirty="0">
                <a:solidFill>
                  <a:schemeClr val="tx1"/>
                </a:solidFill>
                <a:latin typeface="Candara" panose="020E0502030303020204" pitchFamily="34" charset="0"/>
              </a:rPr>
              <a:t>A robust, proactive program that mirrors ECU Health’s </a:t>
            </a:r>
            <a:r>
              <a:rPr lang="en-US" dirty="0">
                <a:solidFill>
                  <a:srgbClr val="FF0000"/>
                </a:solidFill>
                <a:latin typeface="Candara" panose="020E0502030303020204" pitchFamily="34" charset="0"/>
              </a:rPr>
              <a:t>MISSION</a:t>
            </a:r>
            <a:r>
              <a:rPr lang="en-US" sz="2700" dirty="0">
                <a:solidFill>
                  <a:schemeClr val="tx1"/>
                </a:solidFill>
                <a:latin typeface="Candara" panose="020E0502030303020204" pitchFamily="34" charset="0"/>
              </a:rPr>
              <a:t> to improve the health and well-being of people in Eastern North Carolina</a:t>
            </a:r>
          </a:p>
          <a:p>
            <a:pPr marL="0" indent="0" algn="ctr">
              <a:buNone/>
            </a:pPr>
            <a:r>
              <a:rPr lang="en-US" sz="2700" dirty="0">
                <a:solidFill>
                  <a:schemeClr val="tx1"/>
                </a:solidFill>
                <a:latin typeface="Candara" panose="020E0502030303020204" pitchFamily="34" charset="0"/>
              </a:rPr>
              <a:t>AND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2700" dirty="0">
                <a:solidFill>
                  <a:schemeClr val="tx1"/>
                </a:solidFill>
                <a:latin typeface="Candara" panose="020E0502030303020204" pitchFamily="34" charset="0"/>
              </a:rPr>
              <a:t>A program that mirrors ECU Health’s </a:t>
            </a:r>
            <a:r>
              <a:rPr lang="en-US" dirty="0">
                <a:solidFill>
                  <a:srgbClr val="FF0000"/>
                </a:solidFill>
                <a:latin typeface="Candara" panose="020E0502030303020204" pitchFamily="34" charset="0"/>
              </a:rPr>
              <a:t>VISION </a:t>
            </a:r>
            <a:r>
              <a:rPr lang="en-US" sz="2700" dirty="0">
                <a:solidFill>
                  <a:schemeClr val="tx1"/>
                </a:solidFill>
                <a:latin typeface="Candara" panose="020E0502030303020204" pitchFamily="34" charset="0"/>
              </a:rPr>
              <a:t>to become the national model for contemporary rural health care through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sz="27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sz="2700" dirty="0">
                <a:solidFill>
                  <a:srgbClr val="FF0000"/>
                </a:solidFill>
                <a:latin typeface="Candara" panose="020E0502030303020204" pitchFamily="34" charset="0"/>
              </a:rPr>
              <a:t>Clinical Care / Research /Education </a:t>
            </a:r>
          </a:p>
        </p:txBody>
      </p:sp>
    </p:spTree>
    <p:extLst>
      <p:ext uri="{BB962C8B-B14F-4D97-AF65-F5344CB8AC3E}">
        <p14:creationId xmlns:p14="http://schemas.microsoft.com/office/powerpoint/2010/main" val="67510176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75" y="978102"/>
            <a:ext cx="7941325" cy="74086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Autofit/>
          </a:bodyPr>
          <a:lstStyle/>
          <a:p>
            <a:pPr algn="l"/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Program Scope &amp; Components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718" y="2265037"/>
            <a:ext cx="7593759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ECUH-logo">
            <a:extLst>
              <a:ext uri="{FF2B5EF4-FFF2-40B4-BE49-F238E27FC236}">
                <a16:creationId xmlns:a16="http://schemas.microsoft.com/office/drawing/2014/main" id="{92FD565D-AF45-278B-20CE-36A9267F91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675" y="2626478"/>
            <a:ext cx="2524860" cy="81522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1" y="2514602"/>
            <a:ext cx="5232400" cy="3733797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50000"/>
              </a:lnSpc>
              <a:spcBef>
                <a:spcPts val="432"/>
              </a:spcBef>
              <a:buFont typeface="Wingdings" panose="05000000000000000000" pitchFamily="2" charset="2"/>
              <a:buChar char="ü"/>
              <a:defRPr/>
            </a:pPr>
            <a:r>
              <a:rPr lang="en-US" sz="4000" b="1" dirty="0">
                <a:solidFill>
                  <a:schemeClr val="tx1"/>
                </a:solidFill>
                <a:latin typeface="Candara" panose="020E0502030303020204" pitchFamily="34" charset="0"/>
                <a:ea typeface="MS PGothic"/>
                <a:cs typeface="Arial" panose="020B0604020202020204" pitchFamily="34" charset="0"/>
              </a:rPr>
              <a:t>Risk Assessment</a:t>
            </a:r>
          </a:p>
          <a:p>
            <a:pPr lvl="1">
              <a:lnSpc>
                <a:spcPct val="150000"/>
              </a:lnSpc>
              <a:spcBef>
                <a:spcPts val="432"/>
              </a:spcBef>
              <a:buFont typeface="Wingdings" panose="05000000000000000000" pitchFamily="2" charset="2"/>
              <a:buChar char="ü"/>
              <a:defRPr/>
            </a:pPr>
            <a:r>
              <a:rPr lang="en-US" sz="4000" b="1" dirty="0">
                <a:solidFill>
                  <a:schemeClr val="tx1"/>
                </a:solidFill>
                <a:latin typeface="Candara" panose="020E0502030303020204" pitchFamily="34" charset="0"/>
                <a:ea typeface="MS PGothic"/>
                <a:cs typeface="Arial" panose="020B0604020202020204" pitchFamily="34" charset="0"/>
              </a:rPr>
              <a:t>Risk Reduction</a:t>
            </a:r>
          </a:p>
          <a:p>
            <a:pPr lvl="1">
              <a:lnSpc>
                <a:spcPct val="150000"/>
              </a:lnSpc>
              <a:spcBef>
                <a:spcPts val="432"/>
              </a:spcBef>
              <a:buFont typeface="Wingdings" panose="05000000000000000000" pitchFamily="2" charset="2"/>
              <a:buChar char="ü"/>
              <a:defRPr/>
            </a:pPr>
            <a:r>
              <a:rPr lang="en-US" sz="4000" b="1" dirty="0">
                <a:solidFill>
                  <a:schemeClr val="tx1"/>
                </a:solidFill>
                <a:latin typeface="Candara" panose="020E0502030303020204" pitchFamily="34" charset="0"/>
                <a:ea typeface="MS PGothic"/>
                <a:cs typeface="Arial" panose="020B0604020202020204" pitchFamily="34" charset="0"/>
              </a:rPr>
              <a:t>Risk Control</a:t>
            </a:r>
          </a:p>
          <a:p>
            <a:pPr lvl="1">
              <a:lnSpc>
                <a:spcPct val="150000"/>
              </a:lnSpc>
              <a:spcBef>
                <a:spcPts val="432"/>
              </a:spcBef>
              <a:buFont typeface="Wingdings" panose="05000000000000000000" pitchFamily="2" charset="2"/>
              <a:buChar char="ü"/>
              <a:defRPr/>
            </a:pPr>
            <a:r>
              <a:rPr lang="en-US" sz="4000" b="1" dirty="0">
                <a:solidFill>
                  <a:schemeClr val="tx1"/>
                </a:solidFill>
                <a:latin typeface="Candara" panose="020E0502030303020204" pitchFamily="34" charset="0"/>
                <a:ea typeface="MS PGothic"/>
                <a:cs typeface="Arial" panose="020B0604020202020204" pitchFamily="34" charset="0"/>
              </a:rPr>
              <a:t>Risk Financing</a:t>
            </a:r>
          </a:p>
        </p:txBody>
      </p:sp>
    </p:spTree>
    <p:extLst>
      <p:ext uri="{BB962C8B-B14F-4D97-AF65-F5344CB8AC3E}">
        <p14:creationId xmlns:p14="http://schemas.microsoft.com/office/powerpoint/2010/main" val="53537192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153" y="312514"/>
            <a:ext cx="404502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r>
              <a:rPr lang="en-US" sz="32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Risk Assessment &amp;  </a:t>
            </a:r>
            <a:br>
              <a:rPr lang="en-US" sz="32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Event Reporting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48992" y="1"/>
            <a:ext cx="866357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4811F-99F7-4E6F-98A1-C8C0C82EC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375" y="1559834"/>
            <a:ext cx="4700753" cy="468856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Unexpected events and near misses should be entered into Safety Intelligence (SI).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Critical events resulting in patient harm or additional care and treatment should be called into Risk Management on call at 252-413-4473.</a:t>
            </a:r>
          </a:p>
          <a:p>
            <a:pPr marL="0" indent="0">
              <a:lnSpc>
                <a:spcPct val="90000"/>
              </a:lnSpc>
              <a:buNone/>
            </a:pPr>
            <a:endParaRPr lang="en-US" sz="22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Candara" panose="020E0502030303020204" pitchFamily="34" charset="0"/>
              </a:rPr>
              <a:t>Examples include:</a:t>
            </a:r>
            <a:endParaRPr lang="en-US" sz="27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1700" b="1" dirty="0">
                <a:latin typeface="Candara" panose="020E0502030303020204" pitchFamily="34" charset="0"/>
              </a:rPr>
              <a:t>Patient Care Occurrences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1700" b="1" dirty="0">
                <a:latin typeface="Candara" panose="020E0502030303020204" pitchFamily="34" charset="0"/>
              </a:rPr>
              <a:t>Adverse Events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1700" b="1" dirty="0">
                <a:latin typeface="Candara" panose="020E0502030303020204" pitchFamily="34" charset="0"/>
              </a:rPr>
              <a:t>Falls, Injuries, Accidents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1700" b="1" dirty="0">
                <a:latin typeface="Candara" panose="020E0502030303020204" pitchFamily="34" charset="0"/>
              </a:rPr>
              <a:t>Unusual &amp; Disruptive Behavior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1700" b="1" dirty="0">
                <a:latin typeface="Candara" panose="020E0502030303020204" pitchFamily="34" charset="0"/>
              </a:rPr>
              <a:t>Operational &amp; Systems Issues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6138" y="3423959"/>
            <a:ext cx="405617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CUH-logo">
            <a:extLst>
              <a:ext uri="{FF2B5EF4-FFF2-40B4-BE49-F238E27FC236}">
                <a16:creationId xmlns:a16="http://schemas.microsoft.com/office/drawing/2014/main" id="{92FD565D-AF45-278B-20CE-36A9267F91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2852153"/>
            <a:ext cx="2835788" cy="91561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62201" y="1"/>
            <a:ext cx="1550211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104058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5592435" y="5166682"/>
            <a:ext cx="1376793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7145" y="6033795"/>
            <a:ext cx="1493298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8772" y="5519196"/>
            <a:ext cx="1005228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5738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4293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3125451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1344"/>
            <a:ext cx="2763025" cy="5585619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FFF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Claims</a:t>
            </a:r>
            <a:br>
              <a:rPr lang="en-US" sz="4800" b="1" dirty="0">
                <a:solidFill>
                  <a:srgbClr val="FFFFFF"/>
                </a:solidFill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FFFFF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vs</a:t>
            </a:r>
            <a:br>
              <a:rPr lang="en-US" sz="4800" b="1" dirty="0">
                <a:solidFill>
                  <a:srgbClr val="FFFFFF"/>
                </a:solidFill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FFFFF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Lawsuits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2DB6D3-8622-45BD-9FDD-0EB145603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319088"/>
            <a:ext cx="5179868" cy="6219824"/>
          </a:xfrm>
          <a:effectLst/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rgbClr val="7030A0"/>
                </a:solidFill>
                <a:latin typeface="Candara" panose="020E0502030303020204" pitchFamily="34" charset="0"/>
              </a:rPr>
              <a:t>CLAIM </a:t>
            </a:r>
          </a:p>
          <a:p>
            <a:pPr marL="0" indent="0" algn="ctr">
              <a:buNone/>
            </a:pPr>
            <a:endParaRPr lang="en-US" sz="27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tx1"/>
                </a:solidFill>
                <a:latin typeface="Candara" panose="020E0502030303020204" pitchFamily="34" charset="0"/>
              </a:rPr>
              <a:t>A demand for compensation (</a:t>
            </a:r>
            <a:r>
              <a:rPr lang="en-US" sz="3600" dirty="0">
                <a:solidFill>
                  <a:srgbClr val="FF0000"/>
                </a:solidFill>
                <a:latin typeface="Candara" panose="020E0502030303020204" pitchFamily="34" charset="0"/>
              </a:rPr>
              <a:t>money or service</a:t>
            </a:r>
            <a:r>
              <a:rPr lang="en-US" sz="3600" dirty="0">
                <a:solidFill>
                  <a:schemeClr val="tx1"/>
                </a:solidFill>
                <a:latin typeface="Candara" panose="020E0502030303020204" pitchFamily="34" charset="0"/>
              </a:rPr>
              <a:t>) from the “harmed” patient or family – </a:t>
            </a:r>
            <a:r>
              <a:rPr lang="en-US" sz="3600" dirty="0">
                <a:solidFill>
                  <a:srgbClr val="FF0000"/>
                </a:solidFill>
                <a:latin typeface="Candara" panose="020E0502030303020204" pitchFamily="34" charset="0"/>
              </a:rPr>
              <a:t>verbal or written</a:t>
            </a:r>
            <a:r>
              <a:rPr lang="en-US" sz="3600" dirty="0">
                <a:solidFill>
                  <a:schemeClr val="tx1"/>
                </a:solidFill>
                <a:latin typeface="Candara" panose="020E0502030303020204" pitchFamily="34" charset="0"/>
              </a:rPr>
              <a:t>; disguised as a request for co-pay waiver or other </a:t>
            </a:r>
            <a:r>
              <a:rPr lang="en-US" sz="3600" dirty="0">
                <a:solidFill>
                  <a:srgbClr val="FF0000"/>
                </a:solidFill>
                <a:latin typeface="Candara" panose="020E0502030303020204" pitchFamily="34" charset="0"/>
              </a:rPr>
              <a:t>financial consideration </a:t>
            </a:r>
          </a:p>
        </p:txBody>
      </p:sp>
    </p:spTree>
    <p:extLst>
      <p:ext uri="{BB962C8B-B14F-4D97-AF65-F5344CB8AC3E}">
        <p14:creationId xmlns:p14="http://schemas.microsoft.com/office/powerpoint/2010/main" val="57450161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6891" y="1119031"/>
            <a:ext cx="3464954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536" y="1396685"/>
            <a:ext cx="2822664" cy="434228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FFF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Claims</a:t>
            </a:r>
            <a:br>
              <a:rPr lang="en-US" sz="4800" b="1" dirty="0">
                <a:solidFill>
                  <a:srgbClr val="FFFFFF"/>
                </a:solidFill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FFFFF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vs</a:t>
            </a:r>
            <a:br>
              <a:rPr lang="en-US" sz="4800" b="1" dirty="0">
                <a:solidFill>
                  <a:srgbClr val="FFFFFF"/>
                </a:solidFill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FFFFFF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Lawsuits</a:t>
            </a: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6512790" y="941148"/>
            <a:ext cx="2240924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536" y="4780992"/>
            <a:ext cx="409575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2DB6D3-8622-45BD-9FDD-0EB145603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7614" y="581666"/>
            <a:ext cx="4659186" cy="569466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4400" b="1" dirty="0">
                <a:latin typeface="Candara" panose="020E0502030303020204" pitchFamily="34" charset="0"/>
              </a:rPr>
              <a:t>LAWSUIT </a:t>
            </a:r>
          </a:p>
          <a:p>
            <a:pPr marL="0" indent="0">
              <a:lnSpc>
                <a:spcPct val="90000"/>
              </a:lnSpc>
              <a:buNone/>
            </a:pPr>
            <a:endParaRPr lang="en-US" sz="39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sz="3600" dirty="0">
                <a:solidFill>
                  <a:srgbClr val="FF0000"/>
                </a:solidFill>
                <a:latin typeface="Candara" panose="020E0502030303020204" pitchFamily="34" charset="0"/>
              </a:rPr>
              <a:t>Summons &amp; Complaint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Officially served notice that has been assigned a file number by the jurisdiction where the suit has been filed.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Notify Risk Management immediately</a:t>
            </a:r>
            <a:r>
              <a:rPr lang="en-US" sz="2400" dirty="0">
                <a:solidFill>
                  <a:srgbClr val="FF0000"/>
                </a:solidFill>
                <a:latin typeface="Candara" panose="020E0502030303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108467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75" y="978102"/>
            <a:ext cx="7941325" cy="1062644"/>
          </a:xfrm>
        </p:spPr>
        <p:txBody>
          <a:bodyPr anchor="b">
            <a:normAutofit/>
          </a:bodyPr>
          <a:lstStyle/>
          <a:p>
            <a:pPr algn="l"/>
            <a:r>
              <a:rPr lang="en-US" sz="48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Insurance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718" y="2265037"/>
            <a:ext cx="7593759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ECUH-logo">
            <a:extLst>
              <a:ext uri="{FF2B5EF4-FFF2-40B4-BE49-F238E27FC236}">
                <a16:creationId xmlns:a16="http://schemas.microsoft.com/office/drawing/2014/main" id="{92FD565D-AF45-278B-20CE-36A9267F91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611" y="2638162"/>
            <a:ext cx="2524860" cy="81522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9" y="2622922"/>
            <a:ext cx="5331477" cy="3710819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50000"/>
              </a:lnSpc>
              <a:spcBef>
                <a:spcPts val="432"/>
              </a:spcBef>
              <a:buNone/>
              <a:defRPr/>
            </a:pPr>
            <a:r>
              <a:rPr lang="en-US" dirty="0">
                <a:solidFill>
                  <a:schemeClr val="tx1"/>
                </a:solidFill>
                <a:latin typeface="Candara" panose="020E0502030303020204" pitchFamily="34" charset="0"/>
                <a:ea typeface="MS PGothic"/>
                <a:cs typeface="Arial" panose="020B0604020202020204" pitchFamily="34" charset="0"/>
              </a:rPr>
              <a:t>ECU Health Provides Liability Coverage</a:t>
            </a:r>
          </a:p>
          <a:p>
            <a:pPr lvl="1">
              <a:lnSpc>
                <a:spcPct val="150000"/>
              </a:lnSpc>
              <a:spcBef>
                <a:spcPts val="432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latin typeface="Candara" panose="020E0502030303020204" pitchFamily="34" charset="0"/>
                <a:ea typeface="MS PGothic"/>
                <a:cs typeface="Arial" panose="020B0604020202020204" pitchFamily="34" charset="0"/>
              </a:rPr>
              <a:t>Primary Insurance </a:t>
            </a:r>
          </a:p>
          <a:p>
            <a:pPr algn="ctr">
              <a:lnSpc>
                <a:spcPct val="150000"/>
              </a:lnSpc>
              <a:spcBef>
                <a:spcPts val="432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FF0000"/>
                </a:solidFill>
                <a:latin typeface="Candara" panose="020E0502030303020204" pitchFamily="34" charset="0"/>
                <a:ea typeface="MS PGothic"/>
                <a:cs typeface="Arial" panose="020B0604020202020204" pitchFamily="34" charset="0"/>
              </a:rPr>
              <a:t>$3M per claim / $5M annual aggregate</a:t>
            </a:r>
          </a:p>
          <a:p>
            <a:pPr lvl="1">
              <a:lnSpc>
                <a:spcPct val="150000"/>
              </a:lnSpc>
              <a:spcBef>
                <a:spcPts val="432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latin typeface="Candara" panose="020E0502030303020204" pitchFamily="34" charset="0"/>
                <a:ea typeface="MS PGothic"/>
                <a:cs typeface="Arial" panose="020B0604020202020204" pitchFamily="34" charset="0"/>
              </a:rPr>
              <a:t>Excess Insurance</a:t>
            </a:r>
          </a:p>
          <a:p>
            <a:pPr algn="ctr">
              <a:lnSpc>
                <a:spcPct val="150000"/>
              </a:lnSpc>
              <a:spcBef>
                <a:spcPts val="432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FF0000"/>
                </a:solidFill>
                <a:latin typeface="Candara" panose="020E0502030303020204" pitchFamily="34" charset="0"/>
                <a:ea typeface="MS PGothic"/>
                <a:cs typeface="Arial" panose="020B0604020202020204" pitchFamily="34" charset="0"/>
              </a:rPr>
              <a:t>$10M annual shared aggregate  </a:t>
            </a:r>
          </a:p>
        </p:txBody>
      </p:sp>
    </p:spTree>
    <p:extLst>
      <p:ext uri="{BB962C8B-B14F-4D97-AF65-F5344CB8AC3E}">
        <p14:creationId xmlns:p14="http://schemas.microsoft.com/office/powerpoint/2010/main" val="387906157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ECU elegan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otham-Bold"/>
        <a:ea typeface=""/>
        <a:cs typeface=""/>
      </a:majorFont>
      <a:minorFont>
        <a:latin typeface="Gotham-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CU Health Color Tab Design">
  <a:themeElements>
    <a:clrScheme name="ECU Health">
      <a:dk1>
        <a:srgbClr val="3A3A3A"/>
      </a:dk1>
      <a:lt1>
        <a:srgbClr val="FFFFFF"/>
      </a:lt1>
      <a:dk2>
        <a:srgbClr val="502C7F"/>
      </a:dk2>
      <a:lt2>
        <a:srgbClr val="EFF6F7"/>
      </a:lt2>
      <a:accent1>
        <a:srgbClr val="2F74B7"/>
      </a:accent1>
      <a:accent2>
        <a:srgbClr val="71BEC6"/>
      </a:accent2>
      <a:accent3>
        <a:srgbClr val="322E78"/>
      </a:accent3>
      <a:accent4>
        <a:srgbClr val="AFB3C5"/>
      </a:accent4>
      <a:accent5>
        <a:srgbClr val="502C7F"/>
      </a:accent5>
      <a:accent6>
        <a:srgbClr val="DCE7E7"/>
      </a:accent6>
      <a:hlink>
        <a:srgbClr val="2F74B7"/>
      </a:hlink>
      <a:folHlink>
        <a:srgbClr val="26648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Powerpointtemplate_ECU-white</Template>
  <TotalTime>1640</TotalTime>
  <Words>358</Words>
  <Application>Microsoft Office PowerPoint</Application>
  <PresentationFormat>On-screen Show (4:3)</PresentationFormat>
  <Paragraphs>79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8" baseType="lpstr">
      <vt:lpstr>MS PGothic</vt:lpstr>
      <vt:lpstr>Arial</vt:lpstr>
      <vt:lpstr>Avenir Next Medium</vt:lpstr>
      <vt:lpstr>Avenir Next Regular</vt:lpstr>
      <vt:lpstr>Calibri</vt:lpstr>
      <vt:lpstr>Calibri Light</vt:lpstr>
      <vt:lpstr>Candara</vt:lpstr>
      <vt:lpstr>Courier New</vt:lpstr>
      <vt:lpstr>Gotham-Bold</vt:lpstr>
      <vt:lpstr>Gotham-Book</vt:lpstr>
      <vt:lpstr>Museo Slab 700</vt:lpstr>
      <vt:lpstr>System Font Regular</vt:lpstr>
      <vt:lpstr>Times New Roman</vt:lpstr>
      <vt:lpstr>Wingdings</vt:lpstr>
      <vt:lpstr>ECU elegant</vt:lpstr>
      <vt:lpstr>ECU Health Color Tab Design</vt:lpstr>
      <vt:lpstr>Office of Risk Management  New Employee Orientation</vt:lpstr>
      <vt:lpstr> What is Risk Management? </vt:lpstr>
      <vt:lpstr>Risk Management  Vision</vt:lpstr>
      <vt:lpstr>Risk Management Goals  </vt:lpstr>
      <vt:lpstr>Program Scope &amp; Components</vt:lpstr>
      <vt:lpstr>Risk Assessment &amp;   Event Reporting </vt:lpstr>
      <vt:lpstr>Claims vs Lawsuits</vt:lpstr>
      <vt:lpstr>Claims vs Lawsuits</vt:lpstr>
      <vt:lpstr>Insurance</vt:lpstr>
      <vt:lpstr>Subpoenas</vt:lpstr>
      <vt:lpstr>NC Medical Board Complaints 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edit Master title style</dc:title>
  <dc:creator>Webb, Brandon</dc:creator>
  <cp:lastModifiedBy>Gillis, Nicole</cp:lastModifiedBy>
  <cp:revision>197</cp:revision>
  <cp:lastPrinted>2022-07-08T17:39:03Z</cp:lastPrinted>
  <dcterms:created xsi:type="dcterms:W3CDTF">2022-04-06T18:39:52Z</dcterms:created>
  <dcterms:modified xsi:type="dcterms:W3CDTF">2023-04-10T18:32:16Z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2021-10-20T21:17:59Z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72052e69-2a90-484a-81aa-46bd318aebe1</vt:lpwstr>
  </property>
  <property fmtid="{D5CDD505-2E9C-101B-9397-08002B2CF9AE}" pid="8" name="MSIP_Label_ea60d57e-af5b-4752-ac57-3e4f28ca11dc_ContentBits">
    <vt:lpwstr>0</vt:lpwstr>
  </property>
  <property fmtid="{D5CDD505-2E9C-101B-9397-08002B2CF9AE}" pid="9" name="KSOProductBuildVer">
    <vt:lpwstr>1033-3.2.0.6370</vt:lpwstr>
  </property>
</Properties>
</file>