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2"/>
  </p:notesMasterIdLst>
  <p:sldIdLst>
    <p:sldId id="256" r:id="rId5"/>
    <p:sldId id="315" r:id="rId6"/>
    <p:sldId id="328" r:id="rId7"/>
    <p:sldId id="314" r:id="rId8"/>
    <p:sldId id="318" r:id="rId9"/>
    <p:sldId id="317" r:id="rId10"/>
    <p:sldId id="322" r:id="rId11"/>
    <p:sldId id="324" r:id="rId12"/>
    <p:sldId id="325" r:id="rId13"/>
    <p:sldId id="323" r:id="rId14"/>
    <p:sldId id="319" r:id="rId15"/>
    <p:sldId id="327" r:id="rId16"/>
    <p:sldId id="326" r:id="rId17"/>
    <p:sldId id="316" r:id="rId18"/>
    <p:sldId id="320" r:id="rId19"/>
    <p:sldId id="329" r:id="rId20"/>
    <p:sldId id="33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27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626" autoAdjust="0"/>
  </p:normalViewPr>
  <p:slideViewPr>
    <p:cSldViewPr>
      <p:cViewPr varScale="1">
        <p:scale>
          <a:sx n="72" d="100"/>
          <a:sy n="72" d="100"/>
        </p:scale>
        <p:origin x="330" y="66"/>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Calibri" panose="020F0502020204030204" pitchFamily="34" charset="0"/>
              </a:defRPr>
            </a:lvl1pPr>
          </a:lstStyle>
          <a:p>
            <a:fld id="{BFCE6C10-F243-457F-9C85-626EE02EEF5C}" type="datetimeFigureOut">
              <a:rPr lang="en-US" smtClean="0"/>
              <a:pPr/>
              <a:t>10/10/2023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Calibri" panose="020F0502020204030204" pitchFamily="34" charset="0"/>
              </a:defRPr>
            </a:lvl1pPr>
          </a:lstStyle>
          <a:p>
            <a:fld id="{0663DFC2-FD5D-4486-8818-15D968A269D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alibri" panose="020F0502020204030204" pitchFamily="34" charset="0"/>
        <a:ea typeface="+mn-ea"/>
        <a:cs typeface="+mn-cs"/>
      </a:defRPr>
    </a:lvl1pPr>
    <a:lvl2pPr marL="457200" algn="l" defTabSz="914400" rtl="0" eaLnBrk="1" latinLnBrk="0" hangingPunct="1">
      <a:defRPr sz="1200" b="0" i="0" kern="1200">
        <a:solidFill>
          <a:schemeClr val="tx1"/>
        </a:solidFill>
        <a:latin typeface="Calibri" panose="020F0502020204030204" pitchFamily="34" charset="0"/>
        <a:ea typeface="+mn-ea"/>
        <a:cs typeface="+mn-cs"/>
      </a:defRPr>
    </a:lvl2pPr>
    <a:lvl3pPr marL="914400" algn="l" defTabSz="914400" rtl="0" eaLnBrk="1" latinLnBrk="0" hangingPunct="1">
      <a:defRPr sz="1200" b="0" i="0" kern="1200">
        <a:solidFill>
          <a:schemeClr val="tx1"/>
        </a:solidFill>
        <a:latin typeface="Calibri" panose="020F0502020204030204" pitchFamily="34" charset="0"/>
        <a:ea typeface="+mn-ea"/>
        <a:cs typeface="+mn-cs"/>
      </a:defRPr>
    </a:lvl3pPr>
    <a:lvl4pPr marL="1371600" algn="l" defTabSz="914400" rtl="0" eaLnBrk="1" latinLnBrk="0" hangingPunct="1">
      <a:defRPr sz="1200" b="0" i="0" kern="1200">
        <a:solidFill>
          <a:schemeClr val="tx1"/>
        </a:solidFill>
        <a:latin typeface="Calibri" panose="020F0502020204030204" pitchFamily="34" charset="0"/>
        <a:ea typeface="+mn-ea"/>
        <a:cs typeface="+mn-cs"/>
      </a:defRPr>
    </a:lvl4pPr>
    <a:lvl5pPr marL="1828800" algn="l" defTabSz="914400" rtl="0" eaLnBrk="1" latinLnBrk="0" hangingPunct="1">
      <a:defRPr sz="1200" b="0" i="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5EEB561-4EF3-3D4C-90F0-BE8BC2E43882}"/>
              </a:ext>
            </a:extLst>
          </p:cNvPr>
          <p:cNvSpPr/>
          <p:nvPr userDrawn="1"/>
        </p:nvSpPr>
        <p:spPr>
          <a:xfrm>
            <a:off x="0" y="-1"/>
            <a:ext cx="12192000" cy="68580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grpSp>
        <p:nvGrpSpPr>
          <p:cNvPr id="7" name="Group 6">
            <a:extLst>
              <a:ext uri="{FF2B5EF4-FFF2-40B4-BE49-F238E27FC236}">
                <a16:creationId xmlns:a16="http://schemas.microsoft.com/office/drawing/2014/main" id="{887B8B09-BEC3-8443-AB6F-E5230513B9BC}"/>
              </a:ext>
            </a:extLst>
          </p:cNvPr>
          <p:cNvGrpSpPr/>
          <p:nvPr userDrawn="1"/>
        </p:nvGrpSpPr>
        <p:grpSpPr>
          <a:xfrm>
            <a:off x="2438400" y="2438400"/>
            <a:ext cx="9753601" cy="3834197"/>
            <a:chOff x="2438400" y="2438400"/>
            <a:chExt cx="9753601" cy="3834197"/>
          </a:xfrm>
        </p:grpSpPr>
        <p:grpSp>
          <p:nvGrpSpPr>
            <p:cNvPr id="8" name="Group 7">
              <a:extLst>
                <a:ext uri="{FF2B5EF4-FFF2-40B4-BE49-F238E27FC236}">
                  <a16:creationId xmlns:a16="http://schemas.microsoft.com/office/drawing/2014/main" id="{9119ED26-D977-C846-BFBC-2C29782FCF84}"/>
                </a:ext>
              </a:extLst>
            </p:cNvPr>
            <p:cNvGrpSpPr/>
            <p:nvPr userDrawn="1"/>
          </p:nvGrpSpPr>
          <p:grpSpPr>
            <a:xfrm rot="10800000">
              <a:off x="2438400" y="2438400"/>
              <a:ext cx="9753601" cy="3467100"/>
              <a:chOff x="7482044" y="-2"/>
              <a:chExt cx="3224056" cy="1146051"/>
            </a:xfrm>
            <a:solidFill>
              <a:schemeClr val="accent3"/>
            </a:solidFill>
          </p:grpSpPr>
          <p:sp>
            <p:nvSpPr>
              <p:cNvPr id="13" name="Rectangle 12">
                <a:extLst>
                  <a:ext uri="{FF2B5EF4-FFF2-40B4-BE49-F238E27FC236}">
                    <a16:creationId xmlns:a16="http://schemas.microsoft.com/office/drawing/2014/main" id="{25311B27-644E-464B-B377-3693305979EF}"/>
                  </a:ext>
                </a:extLst>
              </p:cNvPr>
              <p:cNvSpPr/>
              <p:nvPr userDrawn="1"/>
            </p:nvSpPr>
            <p:spPr>
              <a:xfrm>
                <a:off x="7482044" y="0"/>
                <a:ext cx="2601756" cy="11460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4" name="Oval 13">
                <a:extLst>
                  <a:ext uri="{FF2B5EF4-FFF2-40B4-BE49-F238E27FC236}">
                    <a16:creationId xmlns:a16="http://schemas.microsoft.com/office/drawing/2014/main" id="{42860A35-C102-864E-B243-29725C5E10DB}"/>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9" name="Group 8">
              <a:extLst>
                <a:ext uri="{FF2B5EF4-FFF2-40B4-BE49-F238E27FC236}">
                  <a16:creationId xmlns:a16="http://schemas.microsoft.com/office/drawing/2014/main" id="{688DC35F-4929-DF4E-8C5A-ED9C8B4CDCFF}"/>
                </a:ext>
              </a:extLst>
            </p:cNvPr>
            <p:cNvGrpSpPr/>
            <p:nvPr userDrawn="1"/>
          </p:nvGrpSpPr>
          <p:grpSpPr>
            <a:xfrm rot="10800000" flipV="1">
              <a:off x="4800600" y="6096000"/>
              <a:ext cx="7391399" cy="176597"/>
              <a:chOff x="-37214231" y="-2"/>
              <a:chExt cx="47920331" cy="1146059"/>
            </a:xfrm>
            <a:solidFill>
              <a:schemeClr val="accent1"/>
            </a:solidFill>
          </p:grpSpPr>
          <p:sp>
            <p:nvSpPr>
              <p:cNvPr id="10" name="Rectangle 9">
                <a:extLst>
                  <a:ext uri="{FF2B5EF4-FFF2-40B4-BE49-F238E27FC236}">
                    <a16:creationId xmlns:a16="http://schemas.microsoft.com/office/drawing/2014/main" id="{19B2012D-2ECA-7844-9391-0A02F39B7D4E}"/>
                  </a:ext>
                </a:extLst>
              </p:cNvPr>
              <p:cNvSpPr/>
              <p:nvPr userDrawn="1"/>
            </p:nvSpPr>
            <p:spPr>
              <a:xfrm>
                <a:off x="-37214231" y="-2"/>
                <a:ext cx="47298042" cy="114605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12" name="Oval 11">
                <a:extLst>
                  <a:ext uri="{FF2B5EF4-FFF2-40B4-BE49-F238E27FC236}">
                    <a16:creationId xmlns:a16="http://schemas.microsoft.com/office/drawing/2014/main" id="{688AF738-92DA-6A43-B762-4DED5F24564E}"/>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15" name="Title 1">
            <a:extLst>
              <a:ext uri="{FF2B5EF4-FFF2-40B4-BE49-F238E27FC236}">
                <a16:creationId xmlns:a16="http://schemas.microsoft.com/office/drawing/2014/main" id="{B41C70FA-4EA3-224E-90EB-595ADF1387B7}"/>
              </a:ext>
            </a:extLst>
          </p:cNvPr>
          <p:cNvSpPr>
            <a:spLocks noGrp="1"/>
          </p:cNvSpPr>
          <p:nvPr>
            <p:ph type="ctrTitle" hasCustomPrompt="1"/>
          </p:nvPr>
        </p:nvSpPr>
        <p:spPr>
          <a:xfrm>
            <a:off x="3789413" y="2819400"/>
            <a:ext cx="7721600" cy="2057400"/>
          </a:xfrm>
          <a:prstGeom prst="rect">
            <a:avLst/>
          </a:prstGeom>
        </p:spPr>
        <p:txBody>
          <a:bodyPr>
            <a:normAutofit/>
          </a:bodyPr>
          <a:lstStyle>
            <a:lvl1pPr algn="l">
              <a:defRPr sz="5400">
                <a:solidFill>
                  <a:schemeClr val="bg1"/>
                </a:solidFill>
              </a:defRPr>
            </a:lvl1pPr>
          </a:lstStyle>
          <a:p>
            <a:r>
              <a:rPr lang="en-US" dirty="0"/>
              <a:t>Click to add </a:t>
            </a:r>
            <a:br>
              <a:rPr lang="en-US" dirty="0"/>
            </a:br>
            <a:r>
              <a:rPr lang="en-US" dirty="0"/>
              <a:t>a Master Title</a:t>
            </a:r>
          </a:p>
        </p:txBody>
      </p:sp>
      <p:sp>
        <p:nvSpPr>
          <p:cNvPr id="16" name="Subtitle 2">
            <a:extLst>
              <a:ext uri="{FF2B5EF4-FFF2-40B4-BE49-F238E27FC236}">
                <a16:creationId xmlns:a16="http://schemas.microsoft.com/office/drawing/2014/main" id="{81236D8D-349F-7846-A789-B6FD219BCE1E}"/>
              </a:ext>
            </a:extLst>
          </p:cNvPr>
          <p:cNvSpPr>
            <a:spLocks noGrp="1"/>
          </p:cNvSpPr>
          <p:nvPr>
            <p:ph type="subTitle" idx="1"/>
          </p:nvPr>
        </p:nvSpPr>
        <p:spPr>
          <a:xfrm>
            <a:off x="3789413" y="4876800"/>
            <a:ext cx="7721600" cy="609600"/>
          </a:xfrm>
        </p:spPr>
        <p:txBody>
          <a:bodyPr/>
          <a:lstStyle>
            <a:lvl1pPr marL="0" indent="0" algn="l">
              <a:buNone/>
              <a:defRPr sz="20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a:t>
            </a:r>
          </a:p>
        </p:txBody>
      </p:sp>
      <p:pic>
        <p:nvPicPr>
          <p:cNvPr id="18" name="Picture 17">
            <a:extLst>
              <a:ext uri="{FF2B5EF4-FFF2-40B4-BE49-F238E27FC236}">
                <a16:creationId xmlns:a16="http://schemas.microsoft.com/office/drawing/2014/main" id="{32940487-CAB4-1044-90EE-91D00E38573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199" y="762000"/>
            <a:ext cx="3066144" cy="9906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hit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1233595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CU Pur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4250681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Secondary Pur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3945280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Off-Whit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261320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1E8378-72D4-9042-A1E2-1EF8766E1906}"/>
              </a:ext>
            </a:extLst>
          </p:cNvPr>
          <p:cNvSpPr/>
          <p:nvPr userDrawn="1"/>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tx2"/>
              </a:solidFill>
              <a:latin typeface="Arial" panose="020B0604020202020204" pitchFamily="34" charset="0"/>
            </a:endParaRPr>
          </a:p>
        </p:txBody>
      </p:sp>
      <p:grpSp>
        <p:nvGrpSpPr>
          <p:cNvPr id="5" name="Group 4">
            <a:extLst>
              <a:ext uri="{FF2B5EF4-FFF2-40B4-BE49-F238E27FC236}">
                <a16:creationId xmlns:a16="http://schemas.microsoft.com/office/drawing/2014/main" id="{94C3C335-6BD7-6345-A52F-7C2BA340248F}"/>
              </a:ext>
            </a:extLst>
          </p:cNvPr>
          <p:cNvGrpSpPr/>
          <p:nvPr userDrawn="1"/>
        </p:nvGrpSpPr>
        <p:grpSpPr>
          <a:xfrm>
            <a:off x="457199" y="2133600"/>
            <a:ext cx="11734800" cy="2438402"/>
            <a:chOff x="2438399" y="2438397"/>
            <a:chExt cx="18452074" cy="3834200"/>
          </a:xfrm>
          <a:solidFill>
            <a:schemeClr val="tx2"/>
          </a:solidFill>
        </p:grpSpPr>
        <p:grpSp>
          <p:nvGrpSpPr>
            <p:cNvPr id="6" name="Group 5">
              <a:extLst>
                <a:ext uri="{FF2B5EF4-FFF2-40B4-BE49-F238E27FC236}">
                  <a16:creationId xmlns:a16="http://schemas.microsoft.com/office/drawing/2014/main" id="{349EBFE4-D538-EE44-91A3-3BC35FF32987}"/>
                </a:ext>
              </a:extLst>
            </p:cNvPr>
            <p:cNvGrpSpPr/>
            <p:nvPr userDrawn="1"/>
          </p:nvGrpSpPr>
          <p:grpSpPr>
            <a:xfrm rot="10800000">
              <a:off x="2438399" y="2438397"/>
              <a:ext cx="18452074" cy="3467103"/>
              <a:chOff x="4606761" y="-2"/>
              <a:chExt cx="6099339" cy="1146052"/>
            </a:xfrm>
            <a:grpFill/>
          </p:grpSpPr>
          <p:sp>
            <p:nvSpPr>
              <p:cNvPr id="10" name="Rectangle 9">
                <a:extLst>
                  <a:ext uri="{FF2B5EF4-FFF2-40B4-BE49-F238E27FC236}">
                    <a16:creationId xmlns:a16="http://schemas.microsoft.com/office/drawing/2014/main" id="{1042F495-D1F2-B84C-ADA5-FE1EE16AC3F3}"/>
                  </a:ext>
                </a:extLst>
              </p:cNvPr>
              <p:cNvSpPr/>
              <p:nvPr userDrawn="1"/>
            </p:nvSpPr>
            <p:spPr>
              <a:xfrm>
                <a:off x="4606761" y="1"/>
                <a:ext cx="5477039" cy="11460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1" name="Oval 10">
                <a:extLst>
                  <a:ext uri="{FF2B5EF4-FFF2-40B4-BE49-F238E27FC236}">
                    <a16:creationId xmlns:a16="http://schemas.microsoft.com/office/drawing/2014/main" id="{3EABE9D9-C448-004E-A702-00B159165C20}"/>
                  </a:ext>
                </a:extLst>
              </p:cNvPr>
              <p:cNvSpPr/>
              <p:nvPr userDrawn="1"/>
            </p:nvSpPr>
            <p:spPr>
              <a:xfrm>
                <a:off x="9461500" y="-2"/>
                <a:ext cx="1244600" cy="114604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7" name="Group 6">
              <a:extLst>
                <a:ext uri="{FF2B5EF4-FFF2-40B4-BE49-F238E27FC236}">
                  <a16:creationId xmlns:a16="http://schemas.microsoft.com/office/drawing/2014/main" id="{2703C484-6248-8E4A-B5DF-DEA883D96DD7}"/>
                </a:ext>
              </a:extLst>
            </p:cNvPr>
            <p:cNvGrpSpPr/>
            <p:nvPr userDrawn="1"/>
          </p:nvGrpSpPr>
          <p:grpSpPr>
            <a:xfrm rot="10800000" flipV="1">
              <a:off x="4800600" y="6095991"/>
              <a:ext cx="16089872" cy="176606"/>
              <a:chOff x="-93608655" y="-63"/>
              <a:chExt cx="104314755" cy="1146120"/>
            </a:xfrm>
            <a:grpFill/>
          </p:grpSpPr>
          <p:sp>
            <p:nvSpPr>
              <p:cNvPr id="8" name="Rectangle 7">
                <a:extLst>
                  <a:ext uri="{FF2B5EF4-FFF2-40B4-BE49-F238E27FC236}">
                    <a16:creationId xmlns:a16="http://schemas.microsoft.com/office/drawing/2014/main" id="{728AB2F1-7E60-8344-8709-5ED59D5FF87D}"/>
                  </a:ext>
                </a:extLst>
              </p:cNvPr>
              <p:cNvSpPr/>
              <p:nvPr userDrawn="1"/>
            </p:nvSpPr>
            <p:spPr>
              <a:xfrm>
                <a:off x="-93608655" y="-2"/>
                <a:ext cx="103692467" cy="11460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9" name="Oval 8">
                <a:extLst>
                  <a:ext uri="{FF2B5EF4-FFF2-40B4-BE49-F238E27FC236}">
                    <a16:creationId xmlns:a16="http://schemas.microsoft.com/office/drawing/2014/main" id="{86FA7357-37F7-314E-8FF5-68D43704B2A0}"/>
                  </a:ext>
                </a:extLst>
              </p:cNvPr>
              <p:cNvSpPr/>
              <p:nvPr userDrawn="1"/>
            </p:nvSpPr>
            <p:spPr>
              <a:xfrm>
                <a:off x="9461504" y="-63"/>
                <a:ext cx="1244596" cy="11461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13" name="Title 1">
            <a:extLst>
              <a:ext uri="{FF2B5EF4-FFF2-40B4-BE49-F238E27FC236}">
                <a16:creationId xmlns:a16="http://schemas.microsoft.com/office/drawing/2014/main" id="{16705A42-5747-944F-802E-322005AC7612}"/>
              </a:ext>
            </a:extLst>
          </p:cNvPr>
          <p:cNvSpPr>
            <a:spLocks noGrp="1"/>
          </p:cNvSpPr>
          <p:nvPr>
            <p:ph type="ctrTitle" hasCustomPrompt="1"/>
          </p:nvPr>
        </p:nvSpPr>
        <p:spPr>
          <a:xfrm>
            <a:off x="790269" y="2207735"/>
            <a:ext cx="10611462" cy="2057400"/>
          </a:xfrm>
          <a:prstGeom prst="rect">
            <a:avLst/>
          </a:prstGeom>
        </p:spPr>
        <p:txBody>
          <a:bodyPr>
            <a:normAutofit/>
          </a:bodyPr>
          <a:lstStyle>
            <a:lvl1pPr algn="ctr">
              <a:defRPr sz="5400">
                <a:solidFill>
                  <a:schemeClr val="bg1"/>
                </a:solidFill>
              </a:defRPr>
            </a:lvl1pPr>
          </a:lstStyle>
          <a:p>
            <a:r>
              <a:rPr lang="en-US" dirty="0"/>
              <a:t>Click to add a Section Title</a:t>
            </a:r>
          </a:p>
        </p:txBody>
      </p:sp>
    </p:spTree>
    <p:extLst>
      <p:ext uri="{BB962C8B-B14F-4D97-AF65-F5344CB8AC3E}">
        <p14:creationId xmlns:p14="http://schemas.microsoft.com/office/powerpoint/2010/main" val="117762470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2CC3456-416B-3644-B64A-490A3766A8DA}"/>
              </a:ext>
            </a:extLst>
          </p:cNvPr>
          <p:cNvSpPr/>
          <p:nvPr userDrawn="1"/>
        </p:nvSpPr>
        <p:spPr>
          <a:xfrm>
            <a:off x="0" y="0"/>
            <a:ext cx="12192000"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2" name="Title 1"/>
          <p:cNvSpPr>
            <a:spLocks noGrp="1"/>
          </p:cNvSpPr>
          <p:nvPr>
            <p:ph type="ctrTitle" hasCustomPrompt="1"/>
          </p:nvPr>
        </p:nvSpPr>
        <p:spPr>
          <a:xfrm>
            <a:off x="790269" y="990600"/>
            <a:ext cx="10611462" cy="3581400"/>
          </a:xfrm>
          <a:prstGeom prst="rect">
            <a:avLst/>
          </a:prstGeom>
        </p:spPr>
        <p:txBody>
          <a:bodyPr anchor="b" anchorCtr="0">
            <a:normAutofit/>
          </a:bodyPr>
          <a:lstStyle>
            <a:lvl1pPr marL="0" indent="0" algn="ctr">
              <a:buNone/>
              <a:defRPr sz="3600">
                <a:solidFill>
                  <a:schemeClr val="bg1"/>
                </a:solidFill>
              </a:defRPr>
            </a:lvl1pPr>
          </a:lstStyle>
          <a:p>
            <a:pPr marL="0" indent="0">
              <a:buNone/>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4" name="Text Placeholder 3">
            <a:extLst>
              <a:ext uri="{FF2B5EF4-FFF2-40B4-BE49-F238E27FC236}">
                <a16:creationId xmlns:a16="http://schemas.microsoft.com/office/drawing/2014/main" id="{3D732346-A6E6-8D4D-A06C-8E4D1D7B6354}"/>
              </a:ext>
            </a:extLst>
          </p:cNvPr>
          <p:cNvSpPr>
            <a:spLocks noGrp="1"/>
          </p:cNvSpPr>
          <p:nvPr>
            <p:ph type="body" sz="quarter" idx="10" hasCustomPrompt="1"/>
          </p:nvPr>
        </p:nvSpPr>
        <p:spPr>
          <a:xfrm>
            <a:off x="762000" y="5029200"/>
            <a:ext cx="10668000" cy="457200"/>
          </a:xfrm>
          <a:prstGeom prst="rect">
            <a:avLst/>
          </a:prstGeom>
        </p:spPr>
        <p:txBody>
          <a:bodyPr/>
          <a:lstStyle>
            <a:lvl1pPr marL="0" indent="0" algn="ctr">
              <a:buNone/>
              <a:defRPr sz="2400" b="0" i="1">
                <a:solidFill>
                  <a:schemeClr val="bg1"/>
                </a:solidFill>
              </a:defRPr>
            </a:lvl1pPr>
          </a:lstStyle>
          <a:p>
            <a:pPr lvl="0"/>
            <a:r>
              <a:rPr lang="en-US" dirty="0"/>
              <a:t>Author Name</a:t>
            </a:r>
          </a:p>
        </p:txBody>
      </p:sp>
    </p:spTree>
    <p:extLst>
      <p:ext uri="{BB962C8B-B14F-4D97-AF65-F5344CB8AC3E}">
        <p14:creationId xmlns:p14="http://schemas.microsoft.com/office/powerpoint/2010/main" val="60032084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C6444A0-4567-1046-890A-29FB109E6AD8}"/>
              </a:ext>
            </a:extLst>
          </p:cNvPr>
          <p:cNvSpPr/>
          <p:nvPr userDrawn="1"/>
        </p:nvSpPr>
        <p:spPr>
          <a:xfrm>
            <a:off x="0" y="-1"/>
            <a:ext cx="12192000"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grpSp>
        <p:nvGrpSpPr>
          <p:cNvPr id="19" name="Group 18">
            <a:extLst>
              <a:ext uri="{FF2B5EF4-FFF2-40B4-BE49-F238E27FC236}">
                <a16:creationId xmlns:a16="http://schemas.microsoft.com/office/drawing/2014/main" id="{9334B87A-F201-1948-944C-11419B32DBC5}"/>
              </a:ext>
            </a:extLst>
          </p:cNvPr>
          <p:cNvGrpSpPr/>
          <p:nvPr userDrawn="1"/>
        </p:nvGrpSpPr>
        <p:grpSpPr>
          <a:xfrm>
            <a:off x="2438400" y="2438400"/>
            <a:ext cx="9753601" cy="3834197"/>
            <a:chOff x="2438400" y="2438400"/>
            <a:chExt cx="9753601" cy="3834197"/>
          </a:xfrm>
        </p:grpSpPr>
        <p:grpSp>
          <p:nvGrpSpPr>
            <p:cNvPr id="20" name="Group 19">
              <a:extLst>
                <a:ext uri="{FF2B5EF4-FFF2-40B4-BE49-F238E27FC236}">
                  <a16:creationId xmlns:a16="http://schemas.microsoft.com/office/drawing/2014/main" id="{D32AA4CD-3B8B-4948-AB93-EFB7FA2F0F10}"/>
                </a:ext>
              </a:extLst>
            </p:cNvPr>
            <p:cNvGrpSpPr/>
            <p:nvPr userDrawn="1"/>
          </p:nvGrpSpPr>
          <p:grpSpPr>
            <a:xfrm rot="10800000">
              <a:off x="2438400" y="2438400"/>
              <a:ext cx="9753601" cy="3467100"/>
              <a:chOff x="7482044" y="-2"/>
              <a:chExt cx="3224056" cy="1146051"/>
            </a:xfrm>
            <a:solidFill>
              <a:schemeClr val="accent3"/>
            </a:solidFill>
          </p:grpSpPr>
          <p:sp>
            <p:nvSpPr>
              <p:cNvPr id="24" name="Rectangle 23">
                <a:extLst>
                  <a:ext uri="{FF2B5EF4-FFF2-40B4-BE49-F238E27FC236}">
                    <a16:creationId xmlns:a16="http://schemas.microsoft.com/office/drawing/2014/main" id="{691CD154-DDA5-D64E-923F-D5E407356D7C}"/>
                  </a:ext>
                </a:extLst>
              </p:cNvPr>
              <p:cNvSpPr/>
              <p:nvPr userDrawn="1"/>
            </p:nvSpPr>
            <p:spPr>
              <a:xfrm>
                <a:off x="7482044" y="0"/>
                <a:ext cx="2601756" cy="114604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5" name="Oval 24">
                <a:extLst>
                  <a:ext uri="{FF2B5EF4-FFF2-40B4-BE49-F238E27FC236}">
                    <a16:creationId xmlns:a16="http://schemas.microsoft.com/office/drawing/2014/main" id="{8D58C889-37CE-4A4E-9FB3-891E208AEC53}"/>
                  </a:ext>
                </a:extLst>
              </p:cNvPr>
              <p:cNvSpPr/>
              <p:nvPr userDrawn="1"/>
            </p:nvSpPr>
            <p:spPr>
              <a:xfrm>
                <a:off x="9461500" y="-2"/>
                <a:ext cx="1244600" cy="114604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21" name="Group 20">
              <a:extLst>
                <a:ext uri="{FF2B5EF4-FFF2-40B4-BE49-F238E27FC236}">
                  <a16:creationId xmlns:a16="http://schemas.microsoft.com/office/drawing/2014/main" id="{81803F6C-71AF-554C-9231-5DD208E40576}"/>
                </a:ext>
              </a:extLst>
            </p:cNvPr>
            <p:cNvGrpSpPr/>
            <p:nvPr userDrawn="1"/>
          </p:nvGrpSpPr>
          <p:grpSpPr>
            <a:xfrm rot="10800000" flipV="1">
              <a:off x="4800600" y="6096000"/>
              <a:ext cx="7391399" cy="176597"/>
              <a:chOff x="-37214231" y="-2"/>
              <a:chExt cx="47920331" cy="1146059"/>
            </a:xfrm>
            <a:solidFill>
              <a:schemeClr val="accent1"/>
            </a:solidFill>
          </p:grpSpPr>
          <p:sp>
            <p:nvSpPr>
              <p:cNvPr id="22" name="Rectangle 21">
                <a:extLst>
                  <a:ext uri="{FF2B5EF4-FFF2-40B4-BE49-F238E27FC236}">
                    <a16:creationId xmlns:a16="http://schemas.microsoft.com/office/drawing/2014/main" id="{06832CD0-5873-484E-BD41-9E1908EC74BD}"/>
                  </a:ext>
                </a:extLst>
              </p:cNvPr>
              <p:cNvSpPr/>
              <p:nvPr userDrawn="1"/>
            </p:nvSpPr>
            <p:spPr>
              <a:xfrm>
                <a:off x="-37214231" y="-2"/>
                <a:ext cx="47298042" cy="114605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23" name="Oval 22">
                <a:extLst>
                  <a:ext uri="{FF2B5EF4-FFF2-40B4-BE49-F238E27FC236}">
                    <a16:creationId xmlns:a16="http://schemas.microsoft.com/office/drawing/2014/main" id="{5BCC6574-2E61-C445-98E8-9BE5AC5944C4}"/>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26" name="Title 1">
            <a:extLst>
              <a:ext uri="{FF2B5EF4-FFF2-40B4-BE49-F238E27FC236}">
                <a16:creationId xmlns:a16="http://schemas.microsoft.com/office/drawing/2014/main" id="{BE0B116F-382E-D542-B7DE-7ECF7514CD6C}"/>
              </a:ext>
            </a:extLst>
          </p:cNvPr>
          <p:cNvSpPr>
            <a:spLocks noGrp="1"/>
          </p:cNvSpPr>
          <p:nvPr>
            <p:ph type="ctrTitle" hasCustomPrompt="1"/>
          </p:nvPr>
        </p:nvSpPr>
        <p:spPr>
          <a:xfrm>
            <a:off x="3789413" y="2819400"/>
            <a:ext cx="7721600" cy="2057400"/>
          </a:xfrm>
          <a:prstGeom prst="rect">
            <a:avLst/>
          </a:prstGeom>
        </p:spPr>
        <p:txBody>
          <a:bodyPr>
            <a:normAutofit/>
          </a:bodyPr>
          <a:lstStyle>
            <a:lvl1pPr algn="l">
              <a:defRPr sz="5400">
                <a:solidFill>
                  <a:schemeClr val="bg1"/>
                </a:solidFill>
              </a:defRPr>
            </a:lvl1pPr>
          </a:lstStyle>
          <a:p>
            <a:r>
              <a:rPr lang="en-US" dirty="0"/>
              <a:t>Click to add </a:t>
            </a:r>
            <a:br>
              <a:rPr lang="en-US" dirty="0"/>
            </a:br>
            <a:r>
              <a:rPr lang="en-US" dirty="0"/>
              <a:t>a Master Title</a:t>
            </a:r>
          </a:p>
        </p:txBody>
      </p:sp>
      <p:sp>
        <p:nvSpPr>
          <p:cNvPr id="27" name="Subtitle 2">
            <a:extLst>
              <a:ext uri="{FF2B5EF4-FFF2-40B4-BE49-F238E27FC236}">
                <a16:creationId xmlns:a16="http://schemas.microsoft.com/office/drawing/2014/main" id="{1AA60AB7-061E-3B41-905F-DD5491EA6004}"/>
              </a:ext>
            </a:extLst>
          </p:cNvPr>
          <p:cNvSpPr>
            <a:spLocks noGrp="1"/>
          </p:cNvSpPr>
          <p:nvPr>
            <p:ph type="subTitle" idx="1"/>
          </p:nvPr>
        </p:nvSpPr>
        <p:spPr>
          <a:xfrm>
            <a:off x="3789413" y="4876800"/>
            <a:ext cx="7721600" cy="609600"/>
          </a:xfrm>
        </p:spPr>
        <p:txBody>
          <a:bodyPr/>
          <a:lstStyle>
            <a:lvl1pPr marL="0" indent="0" algn="l">
              <a:buNone/>
              <a:defRPr sz="2000" b="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a:t>
            </a:r>
          </a:p>
        </p:txBody>
      </p:sp>
      <p:pic>
        <p:nvPicPr>
          <p:cNvPr id="3" name="Picture 2">
            <a:extLst>
              <a:ext uri="{FF2B5EF4-FFF2-40B4-BE49-F238E27FC236}">
                <a16:creationId xmlns:a16="http://schemas.microsoft.com/office/drawing/2014/main" id="{037E7245-1EEF-0B4A-BD71-28AB70EE373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198" y="685800"/>
            <a:ext cx="3066144" cy="990600"/>
          </a:xfrm>
          <a:prstGeom prst="rect">
            <a:avLst/>
          </a:prstGeom>
        </p:spPr>
      </p:pic>
    </p:spTree>
    <p:extLst>
      <p:ext uri="{BB962C8B-B14F-4D97-AF65-F5344CB8AC3E}">
        <p14:creationId xmlns:p14="http://schemas.microsoft.com/office/powerpoint/2010/main" val="565225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Slide  2">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93A17-A86A-A442-BF02-3766C3050243}"/>
              </a:ext>
            </a:extLst>
          </p:cNvPr>
          <p:cNvSpPr/>
          <p:nvPr userDrawn="1"/>
        </p:nvSpPr>
        <p:spPr>
          <a:xfrm>
            <a:off x="0" y="0"/>
            <a:ext cx="12192000"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grpSp>
        <p:nvGrpSpPr>
          <p:cNvPr id="15" name="Group 14">
            <a:extLst>
              <a:ext uri="{FF2B5EF4-FFF2-40B4-BE49-F238E27FC236}">
                <a16:creationId xmlns:a16="http://schemas.microsoft.com/office/drawing/2014/main" id="{8419A784-E23D-DC48-9813-4BADDB879A5B}"/>
              </a:ext>
            </a:extLst>
          </p:cNvPr>
          <p:cNvGrpSpPr/>
          <p:nvPr userDrawn="1"/>
        </p:nvGrpSpPr>
        <p:grpSpPr>
          <a:xfrm>
            <a:off x="457199" y="2133600"/>
            <a:ext cx="11734800" cy="2438402"/>
            <a:chOff x="2438399" y="2438397"/>
            <a:chExt cx="18452074" cy="3834200"/>
          </a:xfrm>
          <a:solidFill>
            <a:schemeClr val="tx2"/>
          </a:solidFill>
        </p:grpSpPr>
        <p:grpSp>
          <p:nvGrpSpPr>
            <p:cNvPr id="16" name="Group 15">
              <a:extLst>
                <a:ext uri="{FF2B5EF4-FFF2-40B4-BE49-F238E27FC236}">
                  <a16:creationId xmlns:a16="http://schemas.microsoft.com/office/drawing/2014/main" id="{A87D7029-990B-E243-9013-DBCE72BF9E7C}"/>
                </a:ext>
              </a:extLst>
            </p:cNvPr>
            <p:cNvGrpSpPr/>
            <p:nvPr userDrawn="1"/>
          </p:nvGrpSpPr>
          <p:grpSpPr>
            <a:xfrm rot="10800000">
              <a:off x="2438399" y="2438397"/>
              <a:ext cx="18452074" cy="3467103"/>
              <a:chOff x="4606761" y="-2"/>
              <a:chExt cx="6099339" cy="1146052"/>
            </a:xfrm>
            <a:grpFill/>
          </p:grpSpPr>
          <p:sp>
            <p:nvSpPr>
              <p:cNvPr id="20" name="Rectangle 19">
                <a:extLst>
                  <a:ext uri="{FF2B5EF4-FFF2-40B4-BE49-F238E27FC236}">
                    <a16:creationId xmlns:a16="http://schemas.microsoft.com/office/drawing/2014/main" id="{02F05D68-F9DF-5D4B-BB09-4542129AD408}"/>
                  </a:ext>
                </a:extLst>
              </p:cNvPr>
              <p:cNvSpPr/>
              <p:nvPr userDrawn="1"/>
            </p:nvSpPr>
            <p:spPr>
              <a:xfrm>
                <a:off x="4606761" y="1"/>
                <a:ext cx="5477039" cy="11460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1" name="Oval 20">
                <a:extLst>
                  <a:ext uri="{FF2B5EF4-FFF2-40B4-BE49-F238E27FC236}">
                    <a16:creationId xmlns:a16="http://schemas.microsoft.com/office/drawing/2014/main" id="{9E6FAA18-FB96-7B49-A362-6104AE753955}"/>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17" name="Group 16">
              <a:extLst>
                <a:ext uri="{FF2B5EF4-FFF2-40B4-BE49-F238E27FC236}">
                  <a16:creationId xmlns:a16="http://schemas.microsoft.com/office/drawing/2014/main" id="{4671A3A1-06CF-F842-A8E1-6A9166E44E19}"/>
                </a:ext>
              </a:extLst>
            </p:cNvPr>
            <p:cNvGrpSpPr/>
            <p:nvPr userDrawn="1"/>
          </p:nvGrpSpPr>
          <p:grpSpPr>
            <a:xfrm rot="10800000" flipV="1">
              <a:off x="4800600" y="6095991"/>
              <a:ext cx="16089872" cy="176606"/>
              <a:chOff x="-93608655" y="-63"/>
              <a:chExt cx="104314755" cy="1146120"/>
            </a:xfrm>
            <a:grpFill/>
          </p:grpSpPr>
          <p:sp>
            <p:nvSpPr>
              <p:cNvPr id="18" name="Rectangle 17">
                <a:extLst>
                  <a:ext uri="{FF2B5EF4-FFF2-40B4-BE49-F238E27FC236}">
                    <a16:creationId xmlns:a16="http://schemas.microsoft.com/office/drawing/2014/main" id="{6D586206-C17B-A74D-9F5E-50F7C43E292E}"/>
                  </a:ext>
                </a:extLst>
              </p:cNvPr>
              <p:cNvSpPr/>
              <p:nvPr userDrawn="1"/>
            </p:nvSpPr>
            <p:spPr>
              <a:xfrm>
                <a:off x="-93608655" y="-2"/>
                <a:ext cx="103692467" cy="11460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19" name="Oval 18">
                <a:extLst>
                  <a:ext uri="{FF2B5EF4-FFF2-40B4-BE49-F238E27FC236}">
                    <a16:creationId xmlns:a16="http://schemas.microsoft.com/office/drawing/2014/main" id="{72AC8DAB-0CA1-3747-BABD-77451B0F0E58}"/>
                  </a:ext>
                </a:extLst>
              </p:cNvPr>
              <p:cNvSpPr/>
              <p:nvPr userDrawn="1"/>
            </p:nvSpPr>
            <p:spPr>
              <a:xfrm>
                <a:off x="9461504" y="-63"/>
                <a:ext cx="1244596" cy="11461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22" name="Title 1">
            <a:extLst>
              <a:ext uri="{FF2B5EF4-FFF2-40B4-BE49-F238E27FC236}">
                <a16:creationId xmlns:a16="http://schemas.microsoft.com/office/drawing/2014/main" id="{FD5BB15C-328C-FD45-8AC8-AF32CE957F0B}"/>
              </a:ext>
            </a:extLst>
          </p:cNvPr>
          <p:cNvSpPr>
            <a:spLocks noGrp="1"/>
          </p:cNvSpPr>
          <p:nvPr>
            <p:ph type="ctrTitle" hasCustomPrompt="1"/>
          </p:nvPr>
        </p:nvSpPr>
        <p:spPr>
          <a:xfrm>
            <a:off x="790269" y="2207735"/>
            <a:ext cx="10611462" cy="2057400"/>
          </a:xfrm>
          <a:prstGeom prst="rect">
            <a:avLst/>
          </a:prstGeom>
        </p:spPr>
        <p:txBody>
          <a:bodyPr>
            <a:normAutofit/>
          </a:bodyPr>
          <a:lstStyle>
            <a:lvl1pPr algn="ctr">
              <a:defRPr sz="5400">
                <a:solidFill>
                  <a:schemeClr val="bg1"/>
                </a:solidFill>
              </a:defRPr>
            </a:lvl1pPr>
          </a:lstStyle>
          <a:p>
            <a:r>
              <a:rPr lang="en-US" dirty="0"/>
              <a:t>Click to add a Section Title</a:t>
            </a:r>
          </a:p>
        </p:txBody>
      </p:sp>
    </p:spTree>
    <p:extLst>
      <p:ext uri="{BB962C8B-B14F-4D97-AF65-F5344CB8AC3E}">
        <p14:creationId xmlns:p14="http://schemas.microsoft.com/office/powerpoint/2010/main" val="154799060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609600" y="6356351"/>
            <a:ext cx="3860800" cy="365125"/>
          </a:xfrm>
          <a:prstGeom prst="rect">
            <a:avLst/>
          </a:prstGeom>
        </p:spPr>
        <p:txBody>
          <a:bodyPr/>
          <a:lstStyle>
            <a:lvl1pPr>
              <a:defRPr b="0" i="0">
                <a:solidFill>
                  <a:schemeClr val="tx2"/>
                </a:solidFill>
                <a:latin typeface="Calibri" panose="020F0502020204030204" pitchFamily="34" charset="0"/>
                <a:cs typeface="Calibri" panose="020F0502020204030204" pitchFamily="34" charset="0"/>
              </a:defRPr>
            </a:lvl1pPr>
          </a:lstStyle>
          <a:p>
            <a:endParaRPr lang="en-US" dirty="0"/>
          </a:p>
        </p:txBody>
      </p:sp>
      <p:sp>
        <p:nvSpPr>
          <p:cNvPr id="8" name="Title Placeholder 1">
            <a:extLst>
              <a:ext uri="{FF2B5EF4-FFF2-40B4-BE49-F238E27FC236}">
                <a16:creationId xmlns:a16="http://schemas.microsoft.com/office/drawing/2014/main" id="{9A12D2CD-981A-814B-A5CA-7AA4AA29E455}"/>
              </a:ext>
            </a:extLst>
          </p:cNvPr>
          <p:cNvSpPr>
            <a:spLocks noGrp="1"/>
          </p:cNvSpPr>
          <p:nvPr>
            <p:ph type="title"/>
          </p:nvPr>
        </p:nvSpPr>
        <p:spPr>
          <a:xfrm>
            <a:off x="609600" y="77723"/>
            <a:ext cx="10972800" cy="990600"/>
          </a:xfrm>
          <a:prstGeom prst="rect">
            <a:avLst/>
          </a:prstGeom>
        </p:spPr>
        <p:txBody>
          <a:bodyPr vert="horz" lIns="91440" tIns="45720" rIns="91440" bIns="45720" rtlCol="0" anchor="ctr">
            <a:normAutofit/>
          </a:bodyPr>
          <a:lstStyle/>
          <a:p>
            <a:r>
              <a:rPr lang="en-US" dirty="0"/>
              <a:t>Click to add a Slide Title</a:t>
            </a:r>
          </a:p>
        </p:txBody>
      </p:sp>
      <p:sp>
        <p:nvSpPr>
          <p:cNvPr id="9" name="Text Placeholder 2">
            <a:extLst>
              <a:ext uri="{FF2B5EF4-FFF2-40B4-BE49-F238E27FC236}">
                <a16:creationId xmlns:a16="http://schemas.microsoft.com/office/drawing/2014/main" id="{94A19973-D233-8746-8FAC-54282294D00D}"/>
              </a:ext>
            </a:extLst>
          </p:cNvPr>
          <p:cNvSpPr>
            <a:spLocks noGrp="1"/>
          </p:cNvSpPr>
          <p:nvPr>
            <p:ph idx="1" hasCustomPrompt="1"/>
          </p:nvPr>
        </p:nvSpPr>
        <p:spPr>
          <a:xfrm>
            <a:off x="609600" y="1386841"/>
            <a:ext cx="109728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72C9D82C-802A-BD4A-AC33-348A3D6F8105}"/>
              </a:ext>
            </a:extLst>
          </p:cNvPr>
          <p:cNvSpPr>
            <a:spLocks noGrp="1"/>
          </p:cNvSpPr>
          <p:nvPr>
            <p:ph type="sldNum" sz="quarter" idx="12"/>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ontent and Photo">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609600" y="6356351"/>
            <a:ext cx="3860800" cy="365125"/>
          </a:xfrm>
          <a:prstGeom prst="rect">
            <a:avLst/>
          </a:prstGeom>
        </p:spPr>
        <p:txBody>
          <a:bodyPr/>
          <a:lstStyle>
            <a:lvl1pPr>
              <a:defRPr b="0" i="0">
                <a:solidFill>
                  <a:schemeClr val="tx2"/>
                </a:solidFill>
                <a:latin typeface="Calibri" panose="020F0502020204030204" pitchFamily="34" charset="0"/>
                <a:cs typeface="Calibri" panose="020F0502020204030204" pitchFamily="34" charset="0"/>
              </a:defRPr>
            </a:lvl1pPr>
          </a:lstStyle>
          <a:p>
            <a:endParaRPr lang="en-US" dirty="0"/>
          </a:p>
        </p:txBody>
      </p:sp>
      <p:sp>
        <p:nvSpPr>
          <p:cNvPr id="8" name="Title Placeholder 1">
            <a:extLst>
              <a:ext uri="{FF2B5EF4-FFF2-40B4-BE49-F238E27FC236}">
                <a16:creationId xmlns:a16="http://schemas.microsoft.com/office/drawing/2014/main" id="{9A12D2CD-981A-814B-A5CA-7AA4AA29E455}"/>
              </a:ext>
            </a:extLst>
          </p:cNvPr>
          <p:cNvSpPr>
            <a:spLocks noGrp="1"/>
          </p:cNvSpPr>
          <p:nvPr>
            <p:ph type="title"/>
          </p:nvPr>
        </p:nvSpPr>
        <p:spPr>
          <a:xfrm>
            <a:off x="609600" y="77723"/>
            <a:ext cx="6096000" cy="990600"/>
          </a:xfrm>
          <a:prstGeom prst="rect">
            <a:avLst/>
          </a:prstGeom>
        </p:spPr>
        <p:txBody>
          <a:bodyPr vert="horz" lIns="91440" tIns="45720" rIns="91440" bIns="45720" rtlCol="0" anchor="ctr">
            <a:normAutofit/>
          </a:bodyPr>
          <a:lstStyle/>
          <a:p>
            <a:r>
              <a:rPr lang="en-US" dirty="0"/>
              <a:t>Click to add a Slide Title</a:t>
            </a:r>
          </a:p>
        </p:txBody>
      </p:sp>
      <p:sp>
        <p:nvSpPr>
          <p:cNvPr id="9" name="Text Placeholder 2">
            <a:extLst>
              <a:ext uri="{FF2B5EF4-FFF2-40B4-BE49-F238E27FC236}">
                <a16:creationId xmlns:a16="http://schemas.microsoft.com/office/drawing/2014/main" id="{94A19973-D233-8746-8FAC-54282294D00D}"/>
              </a:ext>
            </a:extLst>
          </p:cNvPr>
          <p:cNvSpPr>
            <a:spLocks noGrp="1"/>
          </p:cNvSpPr>
          <p:nvPr>
            <p:ph idx="1" hasCustomPrompt="1"/>
          </p:nvPr>
        </p:nvSpPr>
        <p:spPr>
          <a:xfrm>
            <a:off x="609600" y="1386841"/>
            <a:ext cx="60960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72C9D82C-802A-BD4A-AC33-348A3D6F8105}"/>
              </a:ext>
            </a:extLst>
          </p:cNvPr>
          <p:cNvSpPr>
            <a:spLocks noGrp="1"/>
          </p:cNvSpPr>
          <p:nvPr>
            <p:ph type="sldNum" sz="quarter" idx="12"/>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
        <p:nvSpPr>
          <p:cNvPr id="4" name="Picture Placeholder 3">
            <a:extLst>
              <a:ext uri="{FF2B5EF4-FFF2-40B4-BE49-F238E27FC236}">
                <a16:creationId xmlns:a16="http://schemas.microsoft.com/office/drawing/2014/main" id="{4F362E35-971C-6E48-9C5F-32E863412CB0}"/>
              </a:ext>
            </a:extLst>
          </p:cNvPr>
          <p:cNvSpPr>
            <a:spLocks noGrp="1"/>
          </p:cNvSpPr>
          <p:nvPr>
            <p:ph type="pic" sz="quarter" idx="13"/>
          </p:nvPr>
        </p:nvSpPr>
        <p:spPr>
          <a:xfrm>
            <a:off x="6934200" y="0"/>
            <a:ext cx="5257800" cy="6126163"/>
          </a:xfrm>
          <a:prstGeom prst="rect">
            <a:avLst/>
          </a:prstGeom>
          <a:solidFill>
            <a:schemeClr val="bg2"/>
          </a:solidFill>
        </p:spPr>
        <p:txBody>
          <a:bodyPr anchor="ctr"/>
          <a:lstStyle>
            <a:lvl1pPr marL="0" indent="0" algn="ctr">
              <a:buNone/>
              <a:defRPr b="1"/>
            </a:lvl1pPr>
          </a:lstStyle>
          <a:p>
            <a:endParaRPr lang="en-US" dirty="0"/>
          </a:p>
        </p:txBody>
      </p:sp>
    </p:spTree>
    <p:extLst>
      <p:ext uri="{BB962C8B-B14F-4D97-AF65-F5344CB8AC3E}">
        <p14:creationId xmlns:p14="http://schemas.microsoft.com/office/powerpoint/2010/main" val="41638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609600" y="6356351"/>
            <a:ext cx="3860800" cy="365125"/>
          </a:xfrm>
          <a:prstGeom prst="rect">
            <a:avLst/>
          </a:prstGeom>
        </p:spPr>
        <p:txBody>
          <a:bodyPr/>
          <a:lstStyle/>
          <a:p>
            <a:endParaRPr lang="en-US"/>
          </a:p>
        </p:txBody>
      </p:sp>
      <p:sp>
        <p:nvSpPr>
          <p:cNvPr id="6" name="Title Placeholder 1">
            <a:extLst>
              <a:ext uri="{FF2B5EF4-FFF2-40B4-BE49-F238E27FC236}">
                <a16:creationId xmlns:a16="http://schemas.microsoft.com/office/drawing/2014/main" id="{EA83C422-1253-5C49-8844-8DE12E2E3581}"/>
              </a:ext>
            </a:extLst>
          </p:cNvPr>
          <p:cNvSpPr>
            <a:spLocks noGrp="1"/>
          </p:cNvSpPr>
          <p:nvPr>
            <p:ph type="title"/>
          </p:nvPr>
        </p:nvSpPr>
        <p:spPr>
          <a:xfrm>
            <a:off x="609600" y="77723"/>
            <a:ext cx="9144000" cy="990600"/>
          </a:xfrm>
          <a:prstGeom prst="rect">
            <a:avLst/>
          </a:prstGeom>
        </p:spPr>
        <p:txBody>
          <a:bodyPr vert="horz" lIns="91440" tIns="45720" rIns="91440" bIns="45720" rtlCol="0" anchor="ctr">
            <a:normAutofit/>
          </a:bodyPr>
          <a:lstStyle/>
          <a:p>
            <a:r>
              <a:rPr lang="en-US" dirty="0"/>
              <a:t>Click to add a Slide Title</a:t>
            </a:r>
          </a:p>
        </p:txBody>
      </p:sp>
      <p:sp>
        <p:nvSpPr>
          <p:cNvPr id="2" name="Slide Number Placeholder 1">
            <a:extLst>
              <a:ext uri="{FF2B5EF4-FFF2-40B4-BE49-F238E27FC236}">
                <a16:creationId xmlns:a16="http://schemas.microsoft.com/office/drawing/2014/main" id="{69693E1A-1FC8-1142-88BF-1A47C5205AD9}"/>
              </a:ext>
            </a:extLst>
          </p:cNvPr>
          <p:cNvSpPr>
            <a:spLocks noGrp="1"/>
          </p:cNvSpPr>
          <p:nvPr>
            <p:ph type="sldNum" sz="quarter" idx="12"/>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609600" y="6356351"/>
            <a:ext cx="3860800" cy="365125"/>
          </a:xfrm>
          <a:prstGeom prst="rect">
            <a:avLst/>
          </a:prstGeom>
        </p:spPr>
        <p:txBody>
          <a:bodyPr/>
          <a:lstStyle/>
          <a:p>
            <a:endParaRPr lang="en-US"/>
          </a:p>
        </p:txBody>
      </p:sp>
      <p:sp>
        <p:nvSpPr>
          <p:cNvPr id="9" name="Title Placeholder 1">
            <a:extLst>
              <a:ext uri="{FF2B5EF4-FFF2-40B4-BE49-F238E27FC236}">
                <a16:creationId xmlns:a16="http://schemas.microsoft.com/office/drawing/2014/main" id="{393395C6-DA74-ED4A-8DA9-6B1241FD3B66}"/>
              </a:ext>
            </a:extLst>
          </p:cNvPr>
          <p:cNvSpPr>
            <a:spLocks noGrp="1"/>
          </p:cNvSpPr>
          <p:nvPr>
            <p:ph type="title"/>
          </p:nvPr>
        </p:nvSpPr>
        <p:spPr>
          <a:xfrm>
            <a:off x="609600" y="77723"/>
            <a:ext cx="9144000" cy="990600"/>
          </a:xfrm>
          <a:prstGeom prst="rect">
            <a:avLst/>
          </a:prstGeom>
        </p:spPr>
        <p:txBody>
          <a:bodyPr vert="horz" lIns="91440" tIns="45720" rIns="91440" bIns="45720" rtlCol="0" anchor="ctr">
            <a:normAutofit/>
          </a:bodyPr>
          <a:lstStyle/>
          <a:p>
            <a:r>
              <a:rPr lang="en-US" dirty="0"/>
              <a:t>Click to add a Slide Title</a:t>
            </a:r>
          </a:p>
        </p:txBody>
      </p:sp>
      <p:sp>
        <p:nvSpPr>
          <p:cNvPr id="10" name="Text Placeholder 2">
            <a:extLst>
              <a:ext uri="{FF2B5EF4-FFF2-40B4-BE49-F238E27FC236}">
                <a16:creationId xmlns:a16="http://schemas.microsoft.com/office/drawing/2014/main" id="{DFD254E8-6D6F-3E42-8CA4-B6C26BF40E7A}"/>
              </a:ext>
            </a:extLst>
          </p:cNvPr>
          <p:cNvSpPr>
            <a:spLocks noGrp="1"/>
          </p:cNvSpPr>
          <p:nvPr>
            <p:ph idx="1" hasCustomPrompt="1"/>
          </p:nvPr>
        </p:nvSpPr>
        <p:spPr>
          <a:xfrm>
            <a:off x="609600" y="1386841"/>
            <a:ext cx="53848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A16FF367-FBF0-5747-A415-628C3A8056D1}"/>
              </a:ext>
            </a:extLst>
          </p:cNvPr>
          <p:cNvSpPr>
            <a:spLocks noGrp="1"/>
          </p:cNvSpPr>
          <p:nvPr>
            <p:ph idx="13" hasCustomPrompt="1"/>
          </p:nvPr>
        </p:nvSpPr>
        <p:spPr>
          <a:xfrm>
            <a:off x="6197602" y="1386841"/>
            <a:ext cx="5384800" cy="4739324"/>
          </a:xfrm>
          <a:prstGeom prst="rect">
            <a:avLst/>
          </a:prstGeom>
        </p:spPr>
        <p:txBody>
          <a:bodyPr vert="horz" lIns="91440" tIns="45720" rIns="91440" bIns="45720" rtlCol="0" anchor="t" anchorCtr="0">
            <a:noAutofit/>
          </a:bodyPr>
          <a:lstStyle>
            <a:lvl1pPr>
              <a:defRPr b="0" i="0">
                <a:latin typeface="+mj-lt"/>
              </a:defRPr>
            </a:lvl1pPr>
            <a:lvl2pPr>
              <a:defRPr b="0" i="0">
                <a:latin typeface="+mj-lt"/>
              </a:defRPr>
            </a:lvl2pPr>
            <a:lvl3pPr>
              <a:defRPr b="0" i="0">
                <a:latin typeface="+mj-lt"/>
              </a:defRPr>
            </a:lvl3pPr>
            <a:lvl4pPr>
              <a:defRPr b="0" i="0">
                <a:latin typeface="+mj-lt"/>
              </a:defRPr>
            </a:lvl4pPr>
            <a:lvl5pPr>
              <a:defRPr b="0" i="0">
                <a:latin typeface="+mj-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52819C4D-C35D-F94B-8522-81DA0CE0F2F1}"/>
              </a:ext>
            </a:extLst>
          </p:cNvPr>
          <p:cNvSpPr>
            <a:spLocks noGrp="1"/>
          </p:cNvSpPr>
          <p:nvPr>
            <p:ph type="sldNum" sz="quarter" idx="14"/>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930843E-913F-5843-8A34-45C6F9DEFAE9}"/>
              </a:ext>
            </a:extLst>
          </p:cNvPr>
          <p:cNvSpPr/>
          <p:nvPr userDrawn="1"/>
        </p:nvSpPr>
        <p:spPr>
          <a:xfrm>
            <a:off x="11049000" y="6269191"/>
            <a:ext cx="1143000" cy="58880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10" name="Text Placeholder 2">
            <a:extLst>
              <a:ext uri="{FF2B5EF4-FFF2-40B4-BE49-F238E27FC236}">
                <a16:creationId xmlns:a16="http://schemas.microsoft.com/office/drawing/2014/main" id="{48769FDF-FBE2-D54B-89D4-6344547FF4C3}"/>
              </a:ext>
            </a:extLst>
          </p:cNvPr>
          <p:cNvSpPr>
            <a:spLocks noGrp="1"/>
          </p:cNvSpPr>
          <p:nvPr>
            <p:ph type="body" idx="1"/>
          </p:nvPr>
        </p:nvSpPr>
        <p:spPr>
          <a:xfrm>
            <a:off x="609600" y="1386841"/>
            <a:ext cx="109728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Footer Placeholder 4">
            <a:extLst>
              <a:ext uri="{FF2B5EF4-FFF2-40B4-BE49-F238E27FC236}">
                <a16:creationId xmlns:a16="http://schemas.microsoft.com/office/drawing/2014/main" id="{FAC243DB-7E3F-2941-B692-C40BEEEA8E98}"/>
              </a:ext>
            </a:extLst>
          </p:cNvPr>
          <p:cNvSpPr>
            <a:spLocks noGrp="1"/>
          </p:cNvSpPr>
          <p:nvPr>
            <p:ph type="ftr" sz="quarter" idx="3"/>
          </p:nvPr>
        </p:nvSpPr>
        <p:spPr>
          <a:xfrm>
            <a:off x="609600" y="6356351"/>
            <a:ext cx="3860800" cy="365125"/>
          </a:xfrm>
          <a:prstGeom prst="rect">
            <a:avLst/>
          </a:prstGeom>
        </p:spPr>
        <p:txBody>
          <a:bodyPr anchor="ctr" anchorCtr="0"/>
          <a:lstStyle>
            <a:lvl1pPr>
              <a:defRPr sz="1100" b="0" i="0">
                <a:solidFill>
                  <a:schemeClr val="tx2"/>
                </a:solidFill>
                <a:latin typeface="Calibri" panose="020F0502020204030204" pitchFamily="34" charset="0"/>
                <a:cs typeface="Calibri" panose="020F0502020204030204" pitchFamily="34" charset="0"/>
              </a:defRPr>
            </a:lvl1pPr>
          </a:lstStyle>
          <a:p>
            <a:endParaRPr lang="en-US" dirty="0"/>
          </a:p>
        </p:txBody>
      </p:sp>
      <p:sp>
        <p:nvSpPr>
          <p:cNvPr id="17" name="Slide Number Placeholder 5">
            <a:extLst>
              <a:ext uri="{FF2B5EF4-FFF2-40B4-BE49-F238E27FC236}">
                <a16:creationId xmlns:a16="http://schemas.microsoft.com/office/drawing/2014/main" id="{C95275A0-4976-4546-B2E2-2A743452D0D4}"/>
              </a:ext>
            </a:extLst>
          </p:cNvPr>
          <p:cNvSpPr>
            <a:spLocks noGrp="1"/>
          </p:cNvSpPr>
          <p:nvPr>
            <p:ph type="sldNum" sz="quarter" idx="4"/>
          </p:nvPr>
        </p:nvSpPr>
        <p:spPr>
          <a:xfrm>
            <a:off x="11125200" y="6356351"/>
            <a:ext cx="457200" cy="365125"/>
          </a:xfrm>
          <a:prstGeom prst="rect">
            <a:avLst/>
          </a:prstGeom>
        </p:spPr>
        <p:txBody>
          <a:bodyPr anchor="ctr" anchorCtr="0"/>
          <a:lstStyle>
            <a:lvl1pPr algn="r">
              <a:defRPr sz="1100" b="0" i="0">
                <a:solidFill>
                  <a:schemeClr val="bg1"/>
                </a:solidFill>
                <a:latin typeface="Calibri" panose="020F0502020204030204" pitchFamily="34" charset="0"/>
                <a:cs typeface="Calibri" panose="020F0502020204030204" pitchFamily="34" charset="0"/>
              </a:defRPr>
            </a:lvl1pPr>
          </a:lstStyle>
          <a:p>
            <a:fld id="{99B8DC37-36E7-4B5B-90A1-B6DF1BD90A98}" type="slidenum">
              <a:rPr lang="en-US" smtClean="0"/>
              <a:pPr/>
              <a:t>‹#›</a:t>
            </a:fld>
            <a:endParaRPr lang="en-US" dirty="0"/>
          </a:p>
        </p:txBody>
      </p:sp>
      <p:grpSp>
        <p:nvGrpSpPr>
          <p:cNvPr id="18" name="Group 17">
            <a:extLst>
              <a:ext uri="{FF2B5EF4-FFF2-40B4-BE49-F238E27FC236}">
                <a16:creationId xmlns:a16="http://schemas.microsoft.com/office/drawing/2014/main" id="{92B89D6D-8B94-6D4C-A132-B428763DBBB6}"/>
              </a:ext>
            </a:extLst>
          </p:cNvPr>
          <p:cNvGrpSpPr/>
          <p:nvPr userDrawn="1"/>
        </p:nvGrpSpPr>
        <p:grpSpPr>
          <a:xfrm>
            <a:off x="0" y="-2"/>
            <a:ext cx="11582400" cy="1146050"/>
            <a:chOff x="-876300" y="-2"/>
            <a:chExt cx="11582400" cy="1146050"/>
          </a:xfrm>
        </p:grpSpPr>
        <p:sp>
          <p:nvSpPr>
            <p:cNvPr id="19" name="Rectangle 18">
              <a:extLst>
                <a:ext uri="{FF2B5EF4-FFF2-40B4-BE49-F238E27FC236}">
                  <a16:creationId xmlns:a16="http://schemas.microsoft.com/office/drawing/2014/main" id="{D33B77A4-D294-404D-9ADA-0F16F706878D}"/>
                </a:ext>
              </a:extLst>
            </p:cNvPr>
            <p:cNvSpPr/>
            <p:nvPr userDrawn="1"/>
          </p:nvSpPr>
          <p:spPr>
            <a:xfrm>
              <a:off x="-876300" y="-1"/>
              <a:ext cx="10960100" cy="114604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0" name="Oval 19">
              <a:extLst>
                <a:ext uri="{FF2B5EF4-FFF2-40B4-BE49-F238E27FC236}">
                  <a16:creationId xmlns:a16="http://schemas.microsoft.com/office/drawing/2014/main" id="{8B0A3ED2-B8BD-BA41-9D39-95E786C10396}"/>
                </a:ext>
              </a:extLst>
            </p:cNvPr>
            <p:cNvSpPr/>
            <p:nvPr userDrawn="1"/>
          </p:nvSpPr>
          <p:spPr>
            <a:xfrm>
              <a:off x="9461500" y="-2"/>
              <a:ext cx="1244600" cy="114604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sp>
        <p:nvSpPr>
          <p:cNvPr id="21" name="Title Placeholder 1">
            <a:extLst>
              <a:ext uri="{FF2B5EF4-FFF2-40B4-BE49-F238E27FC236}">
                <a16:creationId xmlns:a16="http://schemas.microsoft.com/office/drawing/2014/main" id="{8C33FE98-1935-B040-8907-C584A4C95155}"/>
              </a:ext>
            </a:extLst>
          </p:cNvPr>
          <p:cNvSpPr>
            <a:spLocks noGrp="1"/>
          </p:cNvSpPr>
          <p:nvPr>
            <p:ph type="title"/>
          </p:nvPr>
        </p:nvSpPr>
        <p:spPr>
          <a:xfrm>
            <a:off x="609600" y="77723"/>
            <a:ext cx="9144000" cy="990600"/>
          </a:xfrm>
          <a:prstGeom prst="rect">
            <a:avLst/>
          </a:prstGeom>
        </p:spPr>
        <p:txBody>
          <a:bodyPr vert="horz" lIns="91440" tIns="45720" rIns="91440" bIns="45720" rtlCol="0" anchor="ctr">
            <a:normAutofit/>
          </a:bodyPr>
          <a:lstStyle/>
          <a:p>
            <a:r>
              <a:rPr lang="en-US" dirty="0"/>
              <a:t>Click to add a Slide Title</a:t>
            </a:r>
          </a:p>
        </p:txBody>
      </p:sp>
      <p:pic>
        <p:nvPicPr>
          <p:cNvPr id="22" name="Picture 21">
            <a:extLst>
              <a:ext uri="{FF2B5EF4-FFF2-40B4-BE49-F238E27FC236}">
                <a16:creationId xmlns:a16="http://schemas.microsoft.com/office/drawing/2014/main" id="{B50E6EC0-5F69-D147-AFD8-D533FB6F760E}"/>
              </a:ext>
            </a:extLst>
          </p:cNvPr>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9341198" y="6293874"/>
            <a:ext cx="1669702" cy="53944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5" r:id="rId2"/>
    <p:sldLayoutId id="2147483667" r:id="rId3"/>
    <p:sldLayoutId id="2147483668" r:id="rId4"/>
    <p:sldLayoutId id="2147483669" r:id="rId5"/>
    <p:sldLayoutId id="2147483650" r:id="rId6"/>
    <p:sldLayoutId id="2147483666" r:id="rId7"/>
    <p:sldLayoutId id="2147483654" r:id="rId8"/>
    <p:sldLayoutId id="2147483652" r:id="rId9"/>
    <p:sldLayoutId id="2147483659" r:id="rId10"/>
    <p:sldLayoutId id="2147483662" r:id="rId11"/>
    <p:sldLayoutId id="2147483663" r:id="rId12"/>
    <p:sldLayoutId id="2147483664" r:id="rId13"/>
  </p:sldLayoutIdLst>
  <p:hf hdr="0" dt="0"/>
  <p:txStyles>
    <p:titleStyle>
      <a:lvl1pPr algn="l" defTabSz="914400" rtl="0" eaLnBrk="1" latinLnBrk="0" hangingPunct="1">
        <a:spcBef>
          <a:spcPct val="0"/>
        </a:spcBef>
        <a:buNone/>
        <a:defRPr sz="2800" b="1" i="0" kern="1200">
          <a:solidFill>
            <a:schemeClr val="bg1"/>
          </a:solidFill>
          <a:latin typeface="Calibri" panose="020F0502020204030204" pitchFamily="34" charset="0"/>
          <a:ea typeface="+mj-ea"/>
          <a:cs typeface="Calibri" panose="020F0502020204030204" pitchFamily="34" charset="0"/>
        </a:defRPr>
      </a:lvl1pPr>
    </p:titleStyle>
    <p:bodyStyle>
      <a:lvl1pPr marL="233363" indent="-233363" algn="l" defTabSz="914400" rtl="0" eaLnBrk="1" latinLnBrk="0" hangingPunct="1">
        <a:spcBef>
          <a:spcPct val="20000"/>
        </a:spcBef>
        <a:spcAft>
          <a:spcPts val="600"/>
        </a:spcAft>
        <a:buClr>
          <a:schemeClr val="accent1"/>
        </a:buClr>
        <a:buSzPct val="100000"/>
        <a:buFont typeface="Courier New" panose="02070309020205020404" pitchFamily="49" charset="0"/>
        <a:buChar char="o"/>
        <a:tabLst/>
        <a:defRPr sz="1800" b="0" i="0" kern="1200" spc="0">
          <a:solidFill>
            <a:schemeClr val="tx1"/>
          </a:solidFill>
          <a:latin typeface="Calibri Light" panose="020F0302020204030204" pitchFamily="34" charset="0"/>
          <a:ea typeface="+mn-ea"/>
          <a:cs typeface="Calibri Light" panose="020F0302020204030204" pitchFamily="34" charset="0"/>
        </a:defRPr>
      </a:lvl1pPr>
      <a:lvl2pPr marL="573088" indent="-115888" algn="l" defTabSz="914400" rtl="0" eaLnBrk="1" latinLnBrk="0" hangingPunct="1">
        <a:spcBef>
          <a:spcPct val="20000"/>
        </a:spcBef>
        <a:spcAft>
          <a:spcPts val="600"/>
        </a:spcAft>
        <a:buClr>
          <a:schemeClr val="accent2"/>
        </a:buClr>
        <a:buFont typeface="Arial" pitchFamily="34" charset="0"/>
        <a:buChar char="•"/>
        <a:tabLst/>
        <a:defRPr sz="16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2pPr>
      <a:lvl3pPr marL="1035050" indent="-120650" algn="l" defTabSz="914400" rtl="0" eaLnBrk="1" latinLnBrk="0" hangingPunct="1">
        <a:spcBef>
          <a:spcPct val="20000"/>
        </a:spcBef>
        <a:spcAft>
          <a:spcPts val="600"/>
        </a:spcAft>
        <a:buClr>
          <a:schemeClr val="accent2"/>
        </a:buClr>
        <a:buFont typeface="System Font Regular"/>
        <a:buChar char="-"/>
        <a:tabLst/>
        <a:defRPr sz="14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3pPr>
      <a:lvl4pPr marL="1489075" indent="-117475" algn="l" defTabSz="914400" rtl="0" eaLnBrk="1" latinLnBrk="0" hangingPunct="1">
        <a:spcBef>
          <a:spcPct val="20000"/>
        </a:spcBef>
        <a:spcAft>
          <a:spcPts val="600"/>
        </a:spcAft>
        <a:buClr>
          <a:schemeClr val="tx1">
            <a:lumMod val="60000"/>
            <a:lumOff val="40000"/>
          </a:schemeClr>
        </a:buClr>
        <a:buFont typeface="System Font Regular"/>
        <a:buChar char="-"/>
        <a:tabLst/>
        <a:defRPr sz="14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4pPr>
      <a:lvl5pPr marL="1949450" indent="-120650" algn="l" defTabSz="914400" rtl="0" eaLnBrk="1" latinLnBrk="0" hangingPunct="1">
        <a:spcBef>
          <a:spcPct val="20000"/>
        </a:spcBef>
        <a:spcAft>
          <a:spcPts val="600"/>
        </a:spcAft>
        <a:buClr>
          <a:schemeClr val="tx1">
            <a:lumMod val="60000"/>
            <a:lumOff val="40000"/>
          </a:schemeClr>
        </a:buClr>
        <a:buFont typeface="System Font Regular"/>
        <a:buChar char="-"/>
        <a:tabLst/>
        <a:defRPr sz="14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mailto:Compliance@ECUHealth.or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3F7618-D28C-514F-BD15-6749C1949F1E}"/>
              </a:ext>
            </a:extLst>
          </p:cNvPr>
          <p:cNvSpPr>
            <a:spLocks noGrp="1"/>
          </p:cNvSpPr>
          <p:nvPr>
            <p:ph type="ctrTitle"/>
          </p:nvPr>
        </p:nvSpPr>
        <p:spPr/>
        <p:txBody>
          <a:bodyPr/>
          <a:lstStyle/>
          <a:p>
            <a:r>
              <a:rPr lang="en-US" dirty="0"/>
              <a:t>ECU Health Compliance Education</a:t>
            </a:r>
          </a:p>
        </p:txBody>
      </p:sp>
      <p:sp>
        <p:nvSpPr>
          <p:cNvPr id="5" name="Subtitle 4">
            <a:extLst>
              <a:ext uri="{FF2B5EF4-FFF2-40B4-BE49-F238E27FC236}">
                <a16:creationId xmlns:a16="http://schemas.microsoft.com/office/drawing/2014/main" id="{4A012697-D9AC-C249-89A0-86F1C13C3C50}"/>
              </a:ext>
            </a:extLst>
          </p:cNvPr>
          <p:cNvSpPr>
            <a:spLocks noGrp="1"/>
          </p:cNvSpPr>
          <p:nvPr>
            <p:ph type="subTitle" idx="1"/>
          </p:nvPr>
        </p:nvSpPr>
        <p:spPr/>
        <p:txBody>
          <a:bodyPr/>
          <a:lstStyle/>
          <a:p>
            <a:r>
              <a:rPr lang="en-US" b="1" dirty="0">
                <a:solidFill>
                  <a:schemeClr val="bg1"/>
                </a:solidFill>
              </a:rPr>
              <a:t>Office of Audit and Compliance</a:t>
            </a:r>
          </a:p>
        </p:txBody>
      </p:sp>
    </p:spTree>
    <p:extLst>
      <p:ext uri="{BB962C8B-B14F-4D97-AF65-F5344CB8AC3E}">
        <p14:creationId xmlns:p14="http://schemas.microsoft.com/office/powerpoint/2010/main" val="25238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Federal Anti-kickback Statute</a:t>
            </a:r>
          </a:p>
        </p:txBody>
      </p:sp>
      <p:sp>
        <p:nvSpPr>
          <p:cNvPr id="4" name="Content Placeholder 3"/>
          <p:cNvSpPr>
            <a:spLocks noGrp="1"/>
          </p:cNvSpPr>
          <p:nvPr>
            <p:ph idx="1"/>
          </p:nvPr>
        </p:nvSpPr>
        <p:spPr/>
        <p:txBody>
          <a:bodyPr/>
          <a:lstStyle/>
          <a:p>
            <a:pPr marL="0" indent="0">
              <a:buNone/>
            </a:pPr>
            <a:r>
              <a:rPr lang="en-US" dirty="0"/>
              <a:t>The Federal Anti-kickback Statute makes it a felony to </a:t>
            </a:r>
            <a:r>
              <a:rPr lang="en-US" b="1" u="sng" dirty="0"/>
              <a:t>knowingly and willfully</a:t>
            </a:r>
            <a:r>
              <a:rPr lang="en-US" dirty="0"/>
              <a:t> solicit, offer, receive, or pay anything of value in return for referrals for a service, item, or procedure that is paid for by a federal healthcare program.</a:t>
            </a:r>
          </a:p>
          <a:p>
            <a:pPr marL="0" indent="0">
              <a:buNone/>
            </a:pPr>
            <a:endParaRPr lang="en-US" dirty="0"/>
          </a:p>
          <a:p>
            <a:pPr marL="0" indent="0">
              <a:buNone/>
            </a:pPr>
            <a:r>
              <a:rPr lang="en-US" b="1" u="sng" dirty="0"/>
              <a:t>What could happen?</a:t>
            </a:r>
          </a:p>
          <a:p>
            <a:r>
              <a:rPr lang="en-US" dirty="0"/>
              <a:t>Civil monetary penalties up to 3x the amount of kickback and $50,000 per violation</a:t>
            </a:r>
          </a:p>
          <a:p>
            <a:r>
              <a:rPr lang="en-US" dirty="0"/>
              <a:t>Exclusion from federal health care programs</a:t>
            </a:r>
          </a:p>
          <a:p>
            <a:r>
              <a:rPr lang="en-US" dirty="0"/>
              <a:t>Criminal and civil liability up to $25,000 fine and/or 5 years prison term for failure to comply</a:t>
            </a:r>
          </a:p>
          <a:p>
            <a:r>
              <a:rPr lang="en-US" dirty="0"/>
              <a:t>Possible False Claims Act violation</a:t>
            </a:r>
          </a:p>
          <a:p>
            <a:pPr marL="0" indent="0">
              <a:buNone/>
            </a:pPr>
            <a:endParaRPr lang="en-US" dirty="0"/>
          </a:p>
          <a:p>
            <a:endParaRPr lang="en-US" dirty="0"/>
          </a:p>
        </p:txBody>
      </p:sp>
      <p:sp>
        <p:nvSpPr>
          <p:cNvPr id="6" name="Content Placeholder 5"/>
          <p:cNvSpPr>
            <a:spLocks noGrp="1"/>
          </p:cNvSpPr>
          <p:nvPr>
            <p:ph idx="13"/>
          </p:nvPr>
        </p:nvSpPr>
        <p:spPr>
          <a:xfrm>
            <a:off x="6197602" y="1386841"/>
            <a:ext cx="5384800" cy="1203959"/>
          </a:xfrm>
          <a:solidFill>
            <a:schemeClr val="accent5"/>
          </a:solidFill>
        </p:spPr>
        <p:txBody>
          <a:bodyPr/>
          <a:lstStyle/>
          <a:p>
            <a:pPr marL="0" indent="0">
              <a:buNone/>
            </a:pPr>
            <a:r>
              <a:rPr lang="en-US" b="1" dirty="0">
                <a:solidFill>
                  <a:schemeClr val="bg1"/>
                </a:solidFill>
              </a:rPr>
              <a:t>Kick-back Examples:</a:t>
            </a:r>
          </a:p>
          <a:p>
            <a:r>
              <a:rPr lang="en-US" dirty="0">
                <a:solidFill>
                  <a:schemeClr val="bg1"/>
                </a:solidFill>
              </a:rPr>
              <a:t>Money, discounts, gifts, credits</a:t>
            </a:r>
          </a:p>
        </p:txBody>
      </p:sp>
      <p:sp>
        <p:nvSpPr>
          <p:cNvPr id="5" name="Slide Number Placeholder 4"/>
          <p:cNvSpPr>
            <a:spLocks noGrp="1"/>
          </p:cNvSpPr>
          <p:nvPr>
            <p:ph type="sldNum" sz="quarter" idx="4294967295"/>
          </p:nvPr>
        </p:nvSpPr>
        <p:spPr>
          <a:xfrm>
            <a:off x="11734800" y="6356350"/>
            <a:ext cx="457200" cy="365125"/>
          </a:xfrm>
        </p:spPr>
        <p:txBody>
          <a:bodyPr/>
          <a:lstStyle/>
          <a:p>
            <a:fld id="{99B8DC37-36E7-4B5B-90A1-B6DF1BD90A98}" type="slidenum">
              <a:rPr lang="en-US" smtClean="0"/>
              <a:pPr/>
              <a:t>10</a:t>
            </a:fld>
            <a:endParaRPr lang="en-US" dirty="0"/>
          </a:p>
        </p:txBody>
      </p:sp>
      <p:pic>
        <p:nvPicPr>
          <p:cNvPr id="7" name="Picture 6"/>
          <p:cNvPicPr>
            <a:picLocks noChangeAspect="1"/>
          </p:cNvPicPr>
          <p:nvPr/>
        </p:nvPicPr>
        <p:blipFill>
          <a:blip r:embed="rId2"/>
          <a:stretch>
            <a:fillRect/>
          </a:stretch>
        </p:blipFill>
        <p:spPr>
          <a:xfrm>
            <a:off x="6642102" y="2944703"/>
            <a:ext cx="4495800" cy="3152154"/>
          </a:xfrm>
          <a:prstGeom prst="rect">
            <a:avLst/>
          </a:prstGeom>
        </p:spPr>
      </p:pic>
    </p:spTree>
    <p:extLst>
      <p:ext uri="{BB962C8B-B14F-4D97-AF65-F5344CB8AC3E}">
        <p14:creationId xmlns:p14="http://schemas.microsoft.com/office/powerpoint/2010/main" val="3545165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Federal Physician Self-Referral</a:t>
            </a:r>
            <a:br>
              <a:rPr lang="en-US" dirty="0"/>
            </a:br>
            <a:r>
              <a:rPr lang="en-US" sz="3600" dirty="0"/>
              <a:t>Stark Law (42 USC § 1395NN)</a:t>
            </a:r>
          </a:p>
        </p:txBody>
      </p:sp>
    </p:spTree>
    <p:extLst>
      <p:ext uri="{BB962C8B-B14F-4D97-AF65-F5344CB8AC3E}">
        <p14:creationId xmlns:p14="http://schemas.microsoft.com/office/powerpoint/2010/main" val="204078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noAutofit/>
          </a:bodyPr>
          <a:lstStyle/>
          <a:p>
            <a:r>
              <a:rPr lang="en-US" sz="3600" dirty="0"/>
              <a:t>Federal Physician Self-Referral Prohibition (Stark Law)</a:t>
            </a:r>
          </a:p>
        </p:txBody>
      </p:sp>
      <p:sp>
        <p:nvSpPr>
          <p:cNvPr id="4" name="Content Placeholder 3"/>
          <p:cNvSpPr>
            <a:spLocks noGrp="1"/>
          </p:cNvSpPr>
          <p:nvPr>
            <p:ph idx="1"/>
          </p:nvPr>
        </p:nvSpPr>
        <p:spPr>
          <a:xfrm>
            <a:off x="609600" y="1386841"/>
            <a:ext cx="5384800" cy="3185159"/>
          </a:xfrm>
        </p:spPr>
        <p:txBody>
          <a:bodyPr/>
          <a:lstStyle/>
          <a:p>
            <a:pPr marL="0" indent="0">
              <a:buNone/>
            </a:pPr>
            <a:r>
              <a:rPr lang="en-US" b="1" u="sng" dirty="0"/>
              <a:t>What Is it?</a:t>
            </a:r>
          </a:p>
          <a:p>
            <a:pPr>
              <a:spcBef>
                <a:spcPts val="0"/>
              </a:spcBef>
              <a:spcAft>
                <a:spcPts val="0"/>
              </a:spcAft>
            </a:pPr>
            <a:r>
              <a:rPr lang="en-US" dirty="0"/>
              <a:t>The Federal Physician Self-Referral Prohibition or Stark Law prohibits a physician from referring Medicare patients for designated health services to an entity that the physician (or immediate family member) has a financial relationship, unless an exception applies.</a:t>
            </a:r>
          </a:p>
          <a:p>
            <a:pPr marL="0" indent="0">
              <a:spcBef>
                <a:spcPts val="0"/>
              </a:spcBef>
              <a:spcAft>
                <a:spcPts val="0"/>
              </a:spcAft>
              <a:buNone/>
            </a:pPr>
            <a:endParaRPr lang="en-US" dirty="0"/>
          </a:p>
          <a:p>
            <a:r>
              <a:rPr lang="en-US" dirty="0"/>
              <a:t>Prohibits the designated health service entity from submitting claims to Medicare for those services resulting from a prohibited referral</a:t>
            </a:r>
          </a:p>
          <a:p>
            <a:endParaRPr lang="en-US" dirty="0"/>
          </a:p>
          <a:p>
            <a:pPr marL="0" indent="0">
              <a:buNone/>
            </a:pPr>
            <a:endParaRPr lang="en-US" dirty="0"/>
          </a:p>
        </p:txBody>
      </p:sp>
      <p:sp>
        <p:nvSpPr>
          <p:cNvPr id="5" name="Content Placeholder 4"/>
          <p:cNvSpPr>
            <a:spLocks noGrp="1"/>
          </p:cNvSpPr>
          <p:nvPr>
            <p:ph idx="13"/>
          </p:nvPr>
        </p:nvSpPr>
        <p:spPr/>
        <p:txBody>
          <a:bodyPr/>
          <a:lstStyle/>
          <a:p>
            <a:pPr marL="0" indent="0">
              <a:spcBef>
                <a:spcPts val="0"/>
              </a:spcBef>
              <a:spcAft>
                <a:spcPts val="0"/>
              </a:spcAft>
              <a:buNone/>
            </a:pPr>
            <a:r>
              <a:rPr lang="en-US" b="1" u="sng" dirty="0"/>
              <a:t>What could happen?</a:t>
            </a:r>
          </a:p>
          <a:p>
            <a:pPr>
              <a:spcBef>
                <a:spcPts val="0"/>
              </a:spcBef>
              <a:spcAft>
                <a:spcPts val="0"/>
              </a:spcAft>
            </a:pPr>
            <a:r>
              <a:rPr lang="en-US" dirty="0"/>
              <a:t>Repayment obligation</a:t>
            </a:r>
          </a:p>
          <a:p>
            <a:pPr>
              <a:spcBef>
                <a:spcPts val="0"/>
              </a:spcBef>
              <a:spcAft>
                <a:spcPts val="0"/>
              </a:spcAft>
            </a:pPr>
            <a:r>
              <a:rPr lang="en-US" dirty="0"/>
              <a:t>Federal False Claims Act liability</a:t>
            </a:r>
          </a:p>
          <a:p>
            <a:pPr>
              <a:spcBef>
                <a:spcPts val="0"/>
              </a:spcBef>
              <a:spcAft>
                <a:spcPts val="0"/>
              </a:spcAft>
            </a:pPr>
            <a:r>
              <a:rPr lang="en-US" dirty="0"/>
              <a:t>Civil monetary penalties up to $15,000 per inappropriate referral and civil assessment up to 3x the amount claimed</a:t>
            </a:r>
          </a:p>
          <a:p>
            <a:pPr>
              <a:spcBef>
                <a:spcPts val="0"/>
              </a:spcBef>
              <a:spcAft>
                <a:spcPts val="0"/>
              </a:spcAft>
            </a:pPr>
            <a:r>
              <a:rPr lang="en-US" dirty="0"/>
              <a:t>Federal health care program exclusion</a:t>
            </a:r>
          </a:p>
          <a:p>
            <a:pPr marL="0" indent="0">
              <a:spcBef>
                <a:spcPts val="0"/>
              </a:spcBef>
              <a:spcAft>
                <a:spcPts val="0"/>
              </a:spcAft>
              <a:buNone/>
            </a:pPr>
            <a:endParaRPr lang="en-US" dirty="0"/>
          </a:p>
          <a:p>
            <a:pPr marL="0" indent="0">
              <a:spcBef>
                <a:spcPts val="0"/>
              </a:spcBef>
              <a:spcAft>
                <a:spcPts val="0"/>
              </a:spcAft>
              <a:buNone/>
            </a:pPr>
            <a:r>
              <a:rPr lang="en-US" b="1" dirty="0"/>
              <a:t>Stark Safe Harbor:</a:t>
            </a:r>
          </a:p>
          <a:p>
            <a:pPr marL="0" indent="0">
              <a:spcBef>
                <a:spcPts val="0"/>
              </a:spcBef>
              <a:spcAft>
                <a:spcPts val="0"/>
              </a:spcAft>
              <a:buNone/>
            </a:pPr>
            <a:r>
              <a:rPr lang="en-US" dirty="0"/>
              <a:t>Safe Harbor requires no assumption of the downside risk by parties to a value-based agreement. The Stark Value-Based Arrangements exception protects physician compensation arrangements that qualify as value-based arrangements, regardless of the level of risk undertaken though the arrangement.</a:t>
            </a:r>
          </a:p>
          <a:p>
            <a:pPr marL="0" indent="0">
              <a:spcBef>
                <a:spcPts val="0"/>
              </a:spcBef>
              <a:spcAft>
                <a:spcPts val="0"/>
              </a:spcAft>
              <a:buNone/>
            </a:pPr>
            <a:endParaRPr lang="en-US" b="1" dirty="0"/>
          </a:p>
        </p:txBody>
      </p:sp>
      <p:sp>
        <p:nvSpPr>
          <p:cNvPr id="6" name="Slide Number Placeholder 5"/>
          <p:cNvSpPr>
            <a:spLocks noGrp="1"/>
          </p:cNvSpPr>
          <p:nvPr>
            <p:ph type="sldNum" sz="quarter" idx="14"/>
          </p:nvPr>
        </p:nvSpPr>
        <p:spPr/>
        <p:txBody>
          <a:bodyPr/>
          <a:lstStyle/>
          <a:p>
            <a:fld id="{99B8DC37-36E7-4B5B-90A1-B6DF1BD90A98}" type="slidenum">
              <a:rPr lang="en-US" smtClean="0"/>
              <a:pPr/>
              <a:t>12</a:t>
            </a:fld>
            <a:endParaRPr lang="en-US" dirty="0"/>
          </a:p>
        </p:txBody>
      </p:sp>
    </p:spTree>
    <p:extLst>
      <p:ext uri="{BB962C8B-B14F-4D97-AF65-F5344CB8AC3E}">
        <p14:creationId xmlns:p14="http://schemas.microsoft.com/office/powerpoint/2010/main" val="2395552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Documentation</a:t>
            </a:r>
          </a:p>
        </p:txBody>
      </p:sp>
    </p:spTree>
    <p:extLst>
      <p:ext uri="{BB962C8B-B14F-4D97-AF65-F5344CB8AC3E}">
        <p14:creationId xmlns:p14="http://schemas.microsoft.com/office/powerpoint/2010/main" val="3848235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Documentation and Billing Compliance</a:t>
            </a:r>
          </a:p>
        </p:txBody>
      </p:sp>
      <p:sp>
        <p:nvSpPr>
          <p:cNvPr id="4" name="Content Placeholder 3"/>
          <p:cNvSpPr>
            <a:spLocks noGrp="1"/>
          </p:cNvSpPr>
          <p:nvPr>
            <p:ph idx="1"/>
          </p:nvPr>
        </p:nvSpPr>
        <p:spPr>
          <a:xfrm>
            <a:off x="609600" y="1386841"/>
            <a:ext cx="5791200" cy="4632959"/>
          </a:xfrm>
        </p:spPr>
        <p:txBody>
          <a:bodyPr/>
          <a:lstStyle/>
          <a:p>
            <a:r>
              <a:rPr lang="en-US" sz="2000" dirty="0"/>
              <a:t>Accurate documentation and billing is critical</a:t>
            </a:r>
          </a:p>
          <a:p>
            <a:pPr marL="0" indent="0">
              <a:buNone/>
            </a:pPr>
            <a:endParaRPr lang="en-US" sz="2000" dirty="0"/>
          </a:p>
          <a:p>
            <a:r>
              <a:rPr lang="en-US" sz="2000" dirty="0"/>
              <a:t>Incomplete documentation could cause potential concerns for fraud and abuse</a:t>
            </a:r>
          </a:p>
          <a:p>
            <a:pPr marL="0" indent="0">
              <a:buNone/>
            </a:pPr>
            <a:endParaRPr lang="en-US" sz="2000" dirty="0"/>
          </a:p>
          <a:p>
            <a:r>
              <a:rPr lang="en-US" sz="2000" dirty="0"/>
              <a:t>If audited…. If it wasn’t documented, It didn’t happen!</a:t>
            </a:r>
          </a:p>
          <a:p>
            <a:pPr marL="0" indent="0">
              <a:buNone/>
            </a:pPr>
            <a:endParaRPr lang="en-US" sz="2000" dirty="0"/>
          </a:p>
          <a:p>
            <a:r>
              <a:rPr lang="en-US" sz="2000" dirty="0"/>
              <a:t>Fraud, Waste and Abuse could result in stiff penalties, fines and even jail time</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14</a:t>
            </a:fld>
            <a:endParaRPr lang="en-US" dirty="0"/>
          </a:p>
        </p:txBody>
      </p:sp>
      <p:pic>
        <p:nvPicPr>
          <p:cNvPr id="6" name="Picture 5"/>
          <p:cNvPicPr>
            <a:picLocks noChangeAspect="1"/>
          </p:cNvPicPr>
          <p:nvPr/>
        </p:nvPicPr>
        <p:blipFill>
          <a:blip r:embed="rId2"/>
          <a:stretch>
            <a:fillRect/>
          </a:stretch>
        </p:blipFill>
        <p:spPr>
          <a:xfrm>
            <a:off x="7391400" y="1752600"/>
            <a:ext cx="3124200" cy="4157202"/>
          </a:xfrm>
          <a:prstGeom prst="rect">
            <a:avLst/>
          </a:prstGeom>
        </p:spPr>
      </p:pic>
    </p:spTree>
    <p:extLst>
      <p:ext uri="{BB962C8B-B14F-4D97-AF65-F5344CB8AC3E}">
        <p14:creationId xmlns:p14="http://schemas.microsoft.com/office/powerpoint/2010/main" val="2440492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Documentation in the Electronic Medical Record </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15</a:t>
            </a:fld>
            <a:endParaRPr lang="en-US" dirty="0"/>
          </a:p>
        </p:txBody>
      </p:sp>
      <p:sp>
        <p:nvSpPr>
          <p:cNvPr id="9" name="Content Placeholder 8"/>
          <p:cNvSpPr>
            <a:spLocks noGrp="1"/>
          </p:cNvSpPr>
          <p:nvPr>
            <p:ph idx="1"/>
          </p:nvPr>
        </p:nvSpPr>
        <p:spPr>
          <a:xfrm>
            <a:off x="609600" y="1386841"/>
            <a:ext cx="5715000" cy="4404359"/>
          </a:xfrm>
        </p:spPr>
        <p:txBody>
          <a:bodyPr/>
          <a:lstStyle/>
          <a:p>
            <a:r>
              <a:rPr lang="en-US" dirty="0"/>
              <a:t>I</a:t>
            </a:r>
            <a:r>
              <a:rPr lang="en-US" sz="2000" dirty="0"/>
              <a:t>t is prohibited to share your password</a:t>
            </a:r>
          </a:p>
          <a:p>
            <a:r>
              <a:rPr lang="en-US" sz="2000" dirty="0"/>
              <a:t>Use of copy/past and “make me the author” functions are not recommended</a:t>
            </a:r>
          </a:p>
          <a:p>
            <a:r>
              <a:rPr lang="en-US" sz="2000" dirty="0"/>
              <a:t>Easy for internal reviewers and external auditors to track changes</a:t>
            </a:r>
          </a:p>
          <a:p>
            <a:r>
              <a:rPr lang="en-US" sz="2000" dirty="0"/>
              <a:t>Only document what was done</a:t>
            </a:r>
          </a:p>
          <a:p>
            <a:r>
              <a:rPr lang="en-US" sz="2000" dirty="0"/>
              <a:t>You are responsible for your own documentation </a:t>
            </a:r>
          </a:p>
          <a:p>
            <a:pPr marL="0" indent="0">
              <a:buNone/>
            </a:pPr>
            <a:endParaRPr lang="en-US" sz="2000" dirty="0"/>
          </a:p>
        </p:txBody>
      </p:sp>
      <p:pic>
        <p:nvPicPr>
          <p:cNvPr id="11" name="Picture 10"/>
          <p:cNvPicPr>
            <a:picLocks noChangeAspect="1"/>
          </p:cNvPicPr>
          <p:nvPr/>
        </p:nvPicPr>
        <p:blipFill>
          <a:blip r:embed="rId2"/>
          <a:stretch>
            <a:fillRect/>
          </a:stretch>
        </p:blipFill>
        <p:spPr>
          <a:xfrm>
            <a:off x="6150866" y="1286351"/>
            <a:ext cx="5202933" cy="4428649"/>
          </a:xfrm>
          <a:prstGeom prst="rect">
            <a:avLst/>
          </a:prstGeom>
        </p:spPr>
      </p:pic>
    </p:spTree>
    <p:extLst>
      <p:ext uri="{BB962C8B-B14F-4D97-AF65-F5344CB8AC3E}">
        <p14:creationId xmlns:p14="http://schemas.microsoft.com/office/powerpoint/2010/main" val="324366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Reporting Incidents of Non-Compliance</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16</a:t>
            </a:fld>
            <a:endParaRPr lang="en-US" dirty="0"/>
          </a:p>
        </p:txBody>
      </p:sp>
      <p:sp>
        <p:nvSpPr>
          <p:cNvPr id="9" name="Content Placeholder 8"/>
          <p:cNvSpPr>
            <a:spLocks noGrp="1"/>
          </p:cNvSpPr>
          <p:nvPr>
            <p:ph idx="1"/>
          </p:nvPr>
        </p:nvSpPr>
        <p:spPr>
          <a:xfrm>
            <a:off x="609600" y="1386841"/>
            <a:ext cx="10210800" cy="2346959"/>
          </a:xfrm>
          <a:solidFill>
            <a:srgbClr val="46276F"/>
          </a:solidFill>
        </p:spPr>
        <p:txBody>
          <a:bodyPr/>
          <a:lstStyle/>
          <a:p>
            <a:r>
              <a:rPr lang="en-US" sz="2000" dirty="0">
                <a:solidFill>
                  <a:schemeClr val="bg1"/>
                </a:solidFill>
              </a:rPr>
              <a:t>Encouraged to use immediate supervisor, manager, director or administrator for first line of reporting of any known or suspected incidents of non-compliance.</a:t>
            </a:r>
          </a:p>
          <a:p>
            <a:r>
              <a:rPr lang="en-US" sz="2000" dirty="0">
                <a:solidFill>
                  <a:schemeClr val="bg1"/>
                </a:solidFill>
              </a:rPr>
              <a:t>There will be no retaliation taken against any individual reporting an incident</a:t>
            </a:r>
          </a:p>
          <a:p>
            <a:r>
              <a:rPr lang="en-US" sz="2000" dirty="0">
                <a:solidFill>
                  <a:schemeClr val="bg1"/>
                </a:solidFill>
              </a:rPr>
              <a:t>Confidentiality will be maintained to the fullest extent possible.</a:t>
            </a:r>
          </a:p>
          <a:p>
            <a:r>
              <a:rPr lang="en-US" sz="2000" dirty="0">
                <a:solidFill>
                  <a:schemeClr val="bg1"/>
                </a:solidFill>
              </a:rPr>
              <a:t>Ability to remain anonymous</a:t>
            </a:r>
          </a:p>
          <a:p>
            <a:endParaRPr lang="en-US" sz="2000" dirty="0">
              <a:solidFill>
                <a:schemeClr val="bg1"/>
              </a:solidFill>
            </a:endParaRPr>
          </a:p>
        </p:txBody>
      </p:sp>
    </p:spTree>
    <p:extLst>
      <p:ext uri="{BB962C8B-B14F-4D97-AF65-F5344CB8AC3E}">
        <p14:creationId xmlns:p14="http://schemas.microsoft.com/office/powerpoint/2010/main" val="2857391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Compliance Hotline</a:t>
            </a:r>
          </a:p>
        </p:txBody>
      </p:sp>
      <p:sp>
        <p:nvSpPr>
          <p:cNvPr id="4" name="Content Placeholder 3"/>
          <p:cNvSpPr>
            <a:spLocks noGrp="1"/>
          </p:cNvSpPr>
          <p:nvPr>
            <p:ph idx="1"/>
          </p:nvPr>
        </p:nvSpPr>
        <p:spPr>
          <a:xfrm>
            <a:off x="228600" y="1371600"/>
            <a:ext cx="11353800" cy="3962400"/>
          </a:xfrm>
          <a:solidFill>
            <a:srgbClr val="46276F"/>
          </a:solidFill>
        </p:spPr>
        <p:txBody>
          <a:bodyPr/>
          <a:lstStyle/>
          <a:p>
            <a:pPr marL="0" indent="0" algn="ctr">
              <a:buNone/>
            </a:pPr>
            <a:endParaRPr lang="en-US" sz="2400" dirty="0">
              <a:solidFill>
                <a:schemeClr val="bg1"/>
              </a:solidFill>
            </a:endParaRPr>
          </a:p>
          <a:p>
            <a:pPr marL="0" indent="0" algn="ctr">
              <a:spcBef>
                <a:spcPts val="0"/>
              </a:spcBef>
              <a:spcAft>
                <a:spcPts val="0"/>
              </a:spcAft>
              <a:buNone/>
            </a:pPr>
            <a:r>
              <a:rPr lang="en-US" sz="2400" dirty="0">
                <a:solidFill>
                  <a:schemeClr val="bg1"/>
                </a:solidFill>
              </a:rPr>
              <a:t>Kristen Gonzalez, Chief Compliance Officer</a:t>
            </a:r>
          </a:p>
          <a:p>
            <a:pPr marL="0" indent="0" algn="ctr">
              <a:spcBef>
                <a:spcPts val="0"/>
              </a:spcBef>
              <a:spcAft>
                <a:spcPts val="0"/>
              </a:spcAft>
              <a:buNone/>
            </a:pPr>
            <a:r>
              <a:rPr lang="en-US" sz="2400" dirty="0">
                <a:solidFill>
                  <a:schemeClr val="bg1"/>
                </a:solidFill>
              </a:rPr>
              <a:t>Carla McKeithan, Dir. of Compliance</a:t>
            </a:r>
          </a:p>
          <a:p>
            <a:pPr marL="0" indent="0" algn="ctr">
              <a:spcBef>
                <a:spcPts val="0"/>
              </a:spcBef>
              <a:spcAft>
                <a:spcPts val="0"/>
              </a:spcAft>
              <a:buNone/>
            </a:pPr>
            <a:endParaRPr lang="en-US" sz="2400" dirty="0">
              <a:solidFill>
                <a:schemeClr val="bg1"/>
              </a:solidFill>
            </a:endParaRPr>
          </a:p>
          <a:p>
            <a:pPr marL="0" indent="0" algn="ctr">
              <a:spcBef>
                <a:spcPts val="0"/>
              </a:spcBef>
              <a:spcAft>
                <a:spcPts val="0"/>
              </a:spcAft>
              <a:buNone/>
            </a:pPr>
            <a:r>
              <a:rPr lang="en-US" sz="2400" dirty="0">
                <a:solidFill>
                  <a:schemeClr val="bg1"/>
                </a:solidFill>
              </a:rPr>
              <a:t>ECU Health Compliance Hotline: 1.888.777.2617</a:t>
            </a:r>
          </a:p>
          <a:p>
            <a:pPr marL="0" indent="0" algn="ctr">
              <a:spcBef>
                <a:spcPts val="0"/>
              </a:spcBef>
              <a:spcAft>
                <a:spcPts val="0"/>
              </a:spcAft>
              <a:buNone/>
            </a:pPr>
            <a:r>
              <a:rPr lang="en-US" sz="2400" dirty="0">
                <a:solidFill>
                  <a:schemeClr val="bg1"/>
                </a:solidFill>
              </a:rPr>
              <a:t>Email: </a:t>
            </a:r>
            <a:r>
              <a:rPr lang="en-US" sz="2400" dirty="0">
                <a:solidFill>
                  <a:schemeClr val="bg1"/>
                </a:solidFill>
                <a:hlinkClick r:id="rId2"/>
              </a:rPr>
              <a:t>Compliance@ECUHealth.org</a:t>
            </a:r>
            <a:endParaRPr lang="en-US" sz="2400" dirty="0">
              <a:solidFill>
                <a:schemeClr val="bg1"/>
              </a:solidFill>
            </a:endParaRPr>
          </a:p>
          <a:p>
            <a:pPr marL="0" indent="0" algn="ctr">
              <a:spcBef>
                <a:spcPts val="0"/>
              </a:spcBef>
              <a:spcAft>
                <a:spcPts val="0"/>
              </a:spcAft>
              <a:buNone/>
            </a:pPr>
            <a:r>
              <a:rPr lang="en-US" sz="2400" dirty="0">
                <a:solidFill>
                  <a:schemeClr val="bg1"/>
                </a:solidFill>
              </a:rPr>
              <a:t>Available 24 hours a day, 7 days a week</a:t>
            </a:r>
          </a:p>
          <a:p>
            <a:pPr marL="0" indent="0" algn="ctr">
              <a:spcBef>
                <a:spcPts val="0"/>
              </a:spcBef>
              <a:spcAft>
                <a:spcPts val="0"/>
              </a:spcAft>
              <a:buNone/>
            </a:pPr>
            <a:endParaRPr lang="en-US" sz="2400" dirty="0">
              <a:solidFill>
                <a:schemeClr val="bg1"/>
              </a:solidFill>
            </a:endParaRPr>
          </a:p>
          <a:p>
            <a:pPr marL="0" indent="0" algn="ctr">
              <a:spcBef>
                <a:spcPts val="0"/>
              </a:spcBef>
              <a:spcAft>
                <a:spcPts val="0"/>
              </a:spcAft>
              <a:buNone/>
            </a:pPr>
            <a:r>
              <a:rPr lang="en-US" sz="2400" dirty="0">
                <a:solidFill>
                  <a:schemeClr val="bg1"/>
                </a:solidFill>
              </a:rPr>
              <a:t>ECU Health, Office of Audit and Compliance Phone: 252.847.0125</a:t>
            </a:r>
          </a:p>
          <a:p>
            <a:pPr marL="0" indent="0" algn="ctr">
              <a:buNone/>
            </a:pPr>
            <a:endParaRPr lang="en-US" sz="2400" dirty="0">
              <a:solidFill>
                <a:schemeClr val="bg1"/>
              </a:solidFill>
            </a:endParaRPr>
          </a:p>
        </p:txBody>
      </p:sp>
      <p:sp>
        <p:nvSpPr>
          <p:cNvPr id="5" name="Slide Number Placeholder 4"/>
          <p:cNvSpPr>
            <a:spLocks noGrp="1"/>
          </p:cNvSpPr>
          <p:nvPr>
            <p:ph type="sldNum" sz="quarter" idx="12"/>
          </p:nvPr>
        </p:nvSpPr>
        <p:spPr/>
        <p:txBody>
          <a:bodyPr/>
          <a:lstStyle/>
          <a:p>
            <a:fld id="{99B8DC37-36E7-4B5B-90A1-B6DF1BD90A98}" type="slidenum">
              <a:rPr lang="en-US" smtClean="0"/>
              <a:pPr/>
              <a:t>17</a:t>
            </a:fld>
            <a:endParaRPr lang="en-US" dirty="0"/>
          </a:p>
        </p:txBody>
      </p:sp>
    </p:spTree>
    <p:extLst>
      <p:ext uri="{BB962C8B-B14F-4D97-AF65-F5344CB8AC3E}">
        <p14:creationId xmlns:p14="http://schemas.microsoft.com/office/powerpoint/2010/main" val="3438580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What is Healthcare Compliance</a:t>
            </a:r>
          </a:p>
        </p:txBody>
      </p:sp>
      <p:sp>
        <p:nvSpPr>
          <p:cNvPr id="4" name="Content Placeholder 3"/>
          <p:cNvSpPr>
            <a:spLocks noGrp="1"/>
          </p:cNvSpPr>
          <p:nvPr>
            <p:ph idx="1"/>
          </p:nvPr>
        </p:nvSpPr>
        <p:spPr>
          <a:xfrm>
            <a:off x="609600" y="1386841"/>
            <a:ext cx="4495800" cy="4739324"/>
          </a:xfrm>
        </p:spPr>
        <p:txBody>
          <a:bodyPr/>
          <a:lstStyle/>
          <a:p>
            <a:pPr marL="0" indent="0">
              <a:buNone/>
            </a:pPr>
            <a:endParaRPr lang="en-US" sz="2400" dirty="0"/>
          </a:p>
          <a:p>
            <a:pPr marL="0" indent="0">
              <a:buNone/>
            </a:pPr>
            <a:r>
              <a:rPr lang="en-US" sz="2400" dirty="0"/>
              <a:t>Healthcare compliance is the practice of adhering to federal, state and local laws and regulations. Compliance laws are intended to help protect patients, safeguard sensitive information and help mitigate and prevent fraud, abuse and waste in the healthcare industry.</a:t>
            </a:r>
          </a:p>
        </p:txBody>
      </p:sp>
      <p:sp>
        <p:nvSpPr>
          <p:cNvPr id="5" name="Slide Number Placeholder 4"/>
          <p:cNvSpPr>
            <a:spLocks noGrp="1"/>
          </p:cNvSpPr>
          <p:nvPr>
            <p:ph type="sldNum" sz="quarter" idx="12"/>
          </p:nvPr>
        </p:nvSpPr>
        <p:spPr/>
        <p:txBody>
          <a:bodyPr/>
          <a:lstStyle/>
          <a:p>
            <a:fld id="{99B8DC37-36E7-4B5B-90A1-B6DF1BD90A98}" type="slidenum">
              <a:rPr lang="en-US" smtClean="0"/>
              <a:pPr/>
              <a:t>2</a:t>
            </a:fld>
            <a:endParaRPr lang="en-US" dirty="0"/>
          </a:p>
        </p:txBody>
      </p:sp>
      <p:pic>
        <p:nvPicPr>
          <p:cNvPr id="6" name="Picture 5"/>
          <p:cNvPicPr>
            <a:picLocks noChangeAspect="1"/>
          </p:cNvPicPr>
          <p:nvPr/>
        </p:nvPicPr>
        <p:blipFill>
          <a:blip r:embed="rId2"/>
          <a:stretch>
            <a:fillRect/>
          </a:stretch>
        </p:blipFill>
        <p:spPr>
          <a:xfrm>
            <a:off x="5105400" y="1683227"/>
            <a:ext cx="5413914" cy="4146551"/>
          </a:xfrm>
          <a:prstGeom prst="rect">
            <a:avLst/>
          </a:prstGeom>
        </p:spPr>
      </p:pic>
    </p:spTree>
    <p:extLst>
      <p:ext uri="{BB962C8B-B14F-4D97-AF65-F5344CB8AC3E}">
        <p14:creationId xmlns:p14="http://schemas.microsoft.com/office/powerpoint/2010/main" val="199089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32C619-F187-4643-9EC8-B23C6C4B9AFA}"/>
              </a:ext>
            </a:extLst>
          </p:cNvPr>
          <p:cNvSpPr>
            <a:spLocks noGrp="1"/>
          </p:cNvSpPr>
          <p:nvPr>
            <p:ph type="title"/>
          </p:nvPr>
        </p:nvSpPr>
        <p:spPr/>
        <p:txBody>
          <a:bodyPr>
            <a:normAutofit/>
          </a:bodyPr>
          <a:lstStyle/>
          <a:p>
            <a:r>
              <a:rPr lang="en-US" sz="4000" dirty="0"/>
              <a:t>How do we ensure Compliance?</a:t>
            </a:r>
          </a:p>
        </p:txBody>
      </p:sp>
      <p:sp>
        <p:nvSpPr>
          <p:cNvPr id="6" name="Footer Placeholder 5">
            <a:extLst>
              <a:ext uri="{FF2B5EF4-FFF2-40B4-BE49-F238E27FC236}">
                <a16:creationId xmlns:a16="http://schemas.microsoft.com/office/drawing/2014/main" id="{349A60FD-F3CE-5A4F-B46D-8562BEE55FB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D5B1C218-8C54-9846-8702-34A36F791285}"/>
              </a:ext>
            </a:extLst>
          </p:cNvPr>
          <p:cNvSpPr>
            <a:spLocks noGrp="1"/>
          </p:cNvSpPr>
          <p:nvPr>
            <p:ph type="sldNum" sz="quarter" idx="12"/>
          </p:nvPr>
        </p:nvSpPr>
        <p:spPr/>
        <p:txBody>
          <a:bodyPr/>
          <a:lstStyle/>
          <a:p>
            <a:fld id="{99B8DC37-36E7-4B5B-90A1-B6DF1BD90A98}" type="slidenum">
              <a:rPr lang="en-US" smtClean="0"/>
              <a:pPr/>
              <a:t>3</a:t>
            </a:fld>
            <a:endParaRPr lang="en-US" dirty="0"/>
          </a:p>
        </p:txBody>
      </p:sp>
      <p:sp>
        <p:nvSpPr>
          <p:cNvPr id="15" name="Oval 14">
            <a:extLst>
              <a:ext uri="{FF2B5EF4-FFF2-40B4-BE49-F238E27FC236}">
                <a16:creationId xmlns:a16="http://schemas.microsoft.com/office/drawing/2014/main" id="{75162632-EE3B-3B44-9FC0-7907C97AF810}"/>
              </a:ext>
            </a:extLst>
          </p:cNvPr>
          <p:cNvSpPr>
            <a:spLocks noChangeAspect="1"/>
          </p:cNvSpPr>
          <p:nvPr/>
        </p:nvSpPr>
        <p:spPr>
          <a:xfrm>
            <a:off x="381000" y="1447800"/>
            <a:ext cx="3048000" cy="304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t>Prevent, detect, and avoid fraud, waste and abuse</a:t>
            </a:r>
          </a:p>
        </p:txBody>
      </p:sp>
      <p:sp>
        <p:nvSpPr>
          <p:cNvPr id="16" name="Oval 15">
            <a:extLst>
              <a:ext uri="{FF2B5EF4-FFF2-40B4-BE49-F238E27FC236}">
                <a16:creationId xmlns:a16="http://schemas.microsoft.com/office/drawing/2014/main" id="{158961E5-8F45-9E46-9897-DD15F3E8D837}"/>
              </a:ext>
            </a:extLst>
          </p:cNvPr>
          <p:cNvSpPr>
            <a:spLocks noChangeAspect="1"/>
          </p:cNvSpPr>
          <p:nvPr/>
        </p:nvSpPr>
        <p:spPr>
          <a:xfrm>
            <a:off x="4038600" y="2286000"/>
            <a:ext cx="3048000" cy="304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t>Follow organizational policies, state &amp; federal laws and regulations</a:t>
            </a:r>
          </a:p>
        </p:txBody>
      </p:sp>
      <p:sp>
        <p:nvSpPr>
          <p:cNvPr id="17" name="Oval 16">
            <a:extLst>
              <a:ext uri="{FF2B5EF4-FFF2-40B4-BE49-F238E27FC236}">
                <a16:creationId xmlns:a16="http://schemas.microsoft.com/office/drawing/2014/main" id="{C3252200-66CA-0D4B-AB72-EB7186E424A2}"/>
              </a:ext>
            </a:extLst>
          </p:cNvPr>
          <p:cNvSpPr>
            <a:spLocks noChangeAspect="1"/>
          </p:cNvSpPr>
          <p:nvPr/>
        </p:nvSpPr>
        <p:spPr>
          <a:xfrm>
            <a:off x="7751685" y="3255885"/>
            <a:ext cx="2916315" cy="29163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t>Effective training, communication, monitoring, enforcement and response</a:t>
            </a:r>
          </a:p>
        </p:txBody>
      </p:sp>
    </p:spTree>
    <p:extLst>
      <p:ext uri="{BB962C8B-B14F-4D97-AF65-F5344CB8AC3E}">
        <p14:creationId xmlns:p14="http://schemas.microsoft.com/office/powerpoint/2010/main" val="507708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7632C-99DE-8C4D-A5EE-B87292610F65}"/>
              </a:ext>
            </a:extLst>
          </p:cNvPr>
          <p:cNvSpPr>
            <a:spLocks noGrp="1"/>
          </p:cNvSpPr>
          <p:nvPr>
            <p:ph type="ctrTitle"/>
          </p:nvPr>
        </p:nvSpPr>
        <p:spPr/>
        <p:txBody>
          <a:bodyPr/>
          <a:lstStyle/>
          <a:p>
            <a:r>
              <a:rPr lang="en-US" dirty="0"/>
              <a:t>Fraud, Waste &amp; Abuse</a:t>
            </a:r>
          </a:p>
        </p:txBody>
      </p:sp>
    </p:spTree>
    <p:extLst>
      <p:ext uri="{BB962C8B-B14F-4D97-AF65-F5344CB8AC3E}">
        <p14:creationId xmlns:p14="http://schemas.microsoft.com/office/powerpoint/2010/main" val="1986357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Examples: Fraud, Waste &amp; Abuse</a:t>
            </a:r>
          </a:p>
        </p:txBody>
      </p:sp>
      <p:sp>
        <p:nvSpPr>
          <p:cNvPr id="4" name="Content Placeholder 3"/>
          <p:cNvSpPr>
            <a:spLocks noGrp="1"/>
          </p:cNvSpPr>
          <p:nvPr>
            <p:ph idx="1"/>
          </p:nvPr>
        </p:nvSpPr>
        <p:spPr>
          <a:xfrm>
            <a:off x="5791200" y="1386841"/>
            <a:ext cx="5791200" cy="4739324"/>
          </a:xfrm>
        </p:spPr>
        <p:txBody>
          <a:bodyPr/>
          <a:lstStyle/>
          <a:p>
            <a:pPr marL="0" indent="0">
              <a:buNone/>
            </a:pPr>
            <a:r>
              <a:rPr lang="en-US" b="1" dirty="0"/>
              <a:t>Fraud:</a:t>
            </a:r>
          </a:p>
          <a:p>
            <a:r>
              <a:rPr lang="en-US" dirty="0"/>
              <a:t>Billing for services not rendered</a:t>
            </a:r>
          </a:p>
          <a:p>
            <a:r>
              <a:rPr lang="en-US" dirty="0"/>
              <a:t>Billing multiple time for the same service to receive duplicate or multiple payments</a:t>
            </a:r>
          </a:p>
          <a:p>
            <a:pPr marL="0" indent="0">
              <a:buNone/>
            </a:pPr>
            <a:endParaRPr lang="en-US" dirty="0"/>
          </a:p>
          <a:p>
            <a:pPr marL="0" indent="0">
              <a:buNone/>
            </a:pPr>
            <a:r>
              <a:rPr lang="en-US" b="1" dirty="0"/>
              <a:t>Waste:</a:t>
            </a:r>
          </a:p>
          <a:p>
            <a:r>
              <a:rPr lang="en-US" dirty="0"/>
              <a:t>Misuse of funds or resources through excessive or nonessential expenditures</a:t>
            </a:r>
          </a:p>
          <a:p>
            <a:pPr marL="0" indent="0">
              <a:buNone/>
            </a:pPr>
            <a:endParaRPr lang="en-US" b="1" dirty="0"/>
          </a:p>
          <a:p>
            <a:pPr marL="0" indent="0">
              <a:buNone/>
            </a:pPr>
            <a:r>
              <a:rPr lang="en-US" b="1" dirty="0"/>
              <a:t>Abuse:</a:t>
            </a:r>
          </a:p>
          <a:p>
            <a:r>
              <a:rPr lang="en-US" dirty="0"/>
              <a:t>Providing services that are not medically necessary</a:t>
            </a:r>
          </a:p>
          <a:p>
            <a:r>
              <a:rPr lang="en-US" dirty="0"/>
              <a:t>Negligent practices that result in duplicate payments</a:t>
            </a:r>
          </a:p>
          <a:p>
            <a:pPr marL="0" indent="0">
              <a:buNone/>
            </a:pPr>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5</a:t>
            </a:fld>
            <a:endParaRPr lang="en-US" dirty="0"/>
          </a:p>
        </p:txBody>
      </p:sp>
      <p:pic>
        <p:nvPicPr>
          <p:cNvPr id="6" name="Picture 5"/>
          <p:cNvPicPr>
            <a:picLocks noChangeAspect="1"/>
          </p:cNvPicPr>
          <p:nvPr/>
        </p:nvPicPr>
        <p:blipFill>
          <a:blip r:embed="rId2"/>
          <a:stretch>
            <a:fillRect/>
          </a:stretch>
        </p:blipFill>
        <p:spPr>
          <a:xfrm>
            <a:off x="762000" y="1828800"/>
            <a:ext cx="3505200" cy="3505200"/>
          </a:xfrm>
          <a:prstGeom prst="rect">
            <a:avLst/>
          </a:prstGeom>
        </p:spPr>
      </p:pic>
    </p:spTree>
    <p:extLst>
      <p:ext uri="{BB962C8B-B14F-4D97-AF65-F5344CB8AC3E}">
        <p14:creationId xmlns:p14="http://schemas.microsoft.com/office/powerpoint/2010/main" val="206437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a:bodyPr>
          <a:lstStyle/>
          <a:p>
            <a:r>
              <a:rPr lang="en-US" sz="4000" dirty="0"/>
              <a:t>Fraud, Waste &amp; Abuse Laws</a:t>
            </a:r>
          </a:p>
        </p:txBody>
      </p:sp>
      <p:sp>
        <p:nvSpPr>
          <p:cNvPr id="4" name="Content Placeholder 3"/>
          <p:cNvSpPr>
            <a:spLocks noGrp="1"/>
          </p:cNvSpPr>
          <p:nvPr>
            <p:ph idx="1"/>
          </p:nvPr>
        </p:nvSpPr>
        <p:spPr/>
        <p:txBody>
          <a:bodyPr/>
          <a:lstStyle/>
          <a:p>
            <a:endParaRPr lang="en-US" sz="2400" dirty="0"/>
          </a:p>
          <a:p>
            <a:r>
              <a:rPr lang="en-US" sz="2400" dirty="0"/>
              <a:t>Laws are very broad and complex</a:t>
            </a:r>
          </a:p>
          <a:p>
            <a:r>
              <a:rPr lang="en-US" sz="2400" dirty="0"/>
              <a:t>Laws apply to a variety of common financial relationships that are not obvious kickbacks or fraud</a:t>
            </a:r>
          </a:p>
          <a:p>
            <a:r>
              <a:rPr lang="en-US" sz="2400" dirty="0"/>
              <a:t>Penalties are serious</a:t>
            </a:r>
          </a:p>
          <a:p>
            <a:r>
              <a:rPr lang="en-US" sz="2400" dirty="0"/>
              <a:t>Enforcement is rising because of financial benefit to government</a:t>
            </a:r>
          </a:p>
          <a:p>
            <a:r>
              <a:rPr lang="en-US" sz="2400" dirty="0"/>
              <a:t>Mistakes are not fraud, however… the lack of an organizations efforts to control mistakes may be deemed as fraud</a:t>
            </a:r>
          </a:p>
          <a:p>
            <a:pPr marL="0" indent="0">
              <a:buNone/>
            </a:pPr>
            <a:endParaRPr lang="en-US" sz="2400"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6</a:t>
            </a:fld>
            <a:endParaRPr lang="en-US" dirty="0"/>
          </a:p>
        </p:txBody>
      </p:sp>
    </p:spTree>
    <p:extLst>
      <p:ext uri="{BB962C8B-B14F-4D97-AF65-F5344CB8AC3E}">
        <p14:creationId xmlns:p14="http://schemas.microsoft.com/office/powerpoint/2010/main" val="45223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sz="4000" dirty="0"/>
              <a:t>Federal False Claims Act</a:t>
            </a:r>
            <a:br>
              <a:rPr lang="en-US" dirty="0"/>
            </a:br>
            <a:r>
              <a:rPr lang="en-US" dirty="0"/>
              <a:t>31 U.S.C. §§ 3729-33</a:t>
            </a:r>
          </a:p>
        </p:txBody>
      </p:sp>
      <p:sp>
        <p:nvSpPr>
          <p:cNvPr id="4" name="Content Placeholder 3"/>
          <p:cNvSpPr>
            <a:spLocks noGrp="1"/>
          </p:cNvSpPr>
          <p:nvPr>
            <p:ph idx="1"/>
          </p:nvPr>
        </p:nvSpPr>
        <p:spPr>
          <a:xfrm>
            <a:off x="609600" y="1386841"/>
            <a:ext cx="5410200" cy="4556759"/>
          </a:xfrm>
        </p:spPr>
        <p:txBody>
          <a:bodyPr/>
          <a:lstStyle/>
          <a:p>
            <a:pPr>
              <a:spcBef>
                <a:spcPts val="0"/>
              </a:spcBef>
              <a:spcAft>
                <a:spcPts val="0"/>
              </a:spcAft>
            </a:pPr>
            <a:r>
              <a:rPr lang="en-US" dirty="0"/>
              <a:t>Prohibits anyone from “knowingly” submitting a false or fraudulent claim for payment to the government.</a:t>
            </a:r>
          </a:p>
          <a:p>
            <a:pPr lvl="1"/>
            <a:r>
              <a:rPr lang="en-US" dirty="0"/>
              <a:t>“Knowingly” means:</a:t>
            </a:r>
          </a:p>
          <a:p>
            <a:pPr lvl="2"/>
            <a:r>
              <a:rPr lang="en-US" dirty="0"/>
              <a:t>Actual knowledge that the information if false</a:t>
            </a:r>
          </a:p>
          <a:p>
            <a:pPr lvl="2"/>
            <a:r>
              <a:rPr lang="en-US" dirty="0"/>
              <a:t>Acts in deliberate ignorance or reckless disregard of the truth or falsity of the information</a:t>
            </a:r>
          </a:p>
          <a:p>
            <a:r>
              <a:rPr lang="en-US" dirty="0"/>
              <a:t>No proof of specific intent to defraud is required</a:t>
            </a:r>
          </a:p>
          <a:p>
            <a:r>
              <a:rPr lang="en-US" dirty="0"/>
              <a:t>Criminal Penalties</a:t>
            </a:r>
          </a:p>
          <a:p>
            <a:pPr lvl="1"/>
            <a:r>
              <a:rPr lang="en-US" dirty="0"/>
              <a:t>Felony conviction: 5-20 years in jail</a:t>
            </a:r>
          </a:p>
          <a:p>
            <a:pPr lvl="1"/>
            <a:r>
              <a:rPr lang="en-US" dirty="0"/>
              <a:t>Misdemeanor conviction: 1 year in jail</a:t>
            </a:r>
          </a:p>
          <a:p>
            <a:r>
              <a:rPr lang="en-US" dirty="0"/>
              <a:t>Civil Penalties:</a:t>
            </a:r>
          </a:p>
          <a:p>
            <a:pPr lvl="1"/>
            <a:r>
              <a:rPr lang="en-US" dirty="0"/>
              <a:t>Triple damages and penalties of $11,665 to $23,331 per false claim for submission or causing submission of false claim.</a:t>
            </a:r>
          </a:p>
          <a:p>
            <a:pPr marL="457200" lvl="1" indent="0">
              <a:buNone/>
            </a:pPr>
            <a:endParaRPr lang="en-US" dirty="0"/>
          </a:p>
          <a:p>
            <a:pPr marL="914400" lvl="2" indent="0">
              <a:buNone/>
            </a:pPr>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7</a:t>
            </a:fld>
            <a:endParaRPr lang="en-US" dirty="0"/>
          </a:p>
        </p:txBody>
      </p:sp>
      <p:sp>
        <p:nvSpPr>
          <p:cNvPr id="10" name="TextBox 9"/>
          <p:cNvSpPr txBox="1"/>
          <p:nvPr/>
        </p:nvSpPr>
        <p:spPr>
          <a:xfrm>
            <a:off x="6477000" y="1524000"/>
            <a:ext cx="4495800" cy="2308324"/>
          </a:xfrm>
          <a:prstGeom prst="rect">
            <a:avLst/>
          </a:prstGeom>
          <a:solidFill>
            <a:schemeClr val="accent5"/>
          </a:solidFill>
        </p:spPr>
        <p:txBody>
          <a:bodyPr wrap="square" rtlCol="0">
            <a:spAutoFit/>
          </a:bodyPr>
          <a:lstStyle/>
          <a:p>
            <a:r>
              <a:rPr lang="en-US" dirty="0">
                <a:solidFill>
                  <a:schemeClr val="bg1"/>
                </a:solidFill>
              </a:rPr>
              <a:t>False Claims “can” result from actions such as:</a:t>
            </a:r>
          </a:p>
          <a:p>
            <a:pPr marL="285750" indent="-285750">
              <a:buFont typeface="Arial" panose="020B0604020202020204" pitchFamily="34" charset="0"/>
              <a:buChar char="•"/>
            </a:pPr>
            <a:r>
              <a:rPr lang="en-US" dirty="0">
                <a:solidFill>
                  <a:schemeClr val="bg1"/>
                </a:solidFill>
              </a:rPr>
              <a:t>Billing for services not rendered</a:t>
            </a:r>
          </a:p>
          <a:p>
            <a:pPr marL="285750" indent="-285750">
              <a:buFont typeface="Arial" panose="020B0604020202020204" pitchFamily="34" charset="0"/>
              <a:buChar char="•"/>
            </a:pPr>
            <a:r>
              <a:rPr lang="en-US" dirty="0">
                <a:solidFill>
                  <a:schemeClr val="bg1"/>
                </a:solidFill>
              </a:rPr>
              <a:t>Up-coding</a:t>
            </a:r>
          </a:p>
          <a:p>
            <a:pPr marL="285750" indent="-285750">
              <a:buFont typeface="Arial" panose="020B0604020202020204" pitchFamily="34" charset="0"/>
              <a:buChar char="•"/>
            </a:pPr>
            <a:r>
              <a:rPr lang="en-US" dirty="0">
                <a:solidFill>
                  <a:schemeClr val="bg1"/>
                </a:solidFill>
              </a:rPr>
              <a:t>Double-billing</a:t>
            </a:r>
          </a:p>
          <a:p>
            <a:pPr marL="285750" indent="-285750">
              <a:buFont typeface="Arial" panose="020B0604020202020204" pitchFamily="34" charset="0"/>
              <a:buChar char="•"/>
            </a:pPr>
            <a:r>
              <a:rPr lang="en-US" dirty="0">
                <a:solidFill>
                  <a:schemeClr val="bg1"/>
                </a:solidFill>
              </a:rPr>
              <a:t>Lack of medical necessity</a:t>
            </a:r>
          </a:p>
          <a:p>
            <a:pPr marL="285750" indent="-285750">
              <a:buFont typeface="Arial" panose="020B0604020202020204" pitchFamily="34" charset="0"/>
              <a:buChar char="•"/>
            </a:pPr>
            <a:r>
              <a:rPr lang="en-US" dirty="0">
                <a:solidFill>
                  <a:schemeClr val="bg1"/>
                </a:solidFill>
              </a:rPr>
              <a:t>Pattern of insufficient documentation</a:t>
            </a:r>
          </a:p>
          <a:p>
            <a:pPr marL="285750" indent="-285750">
              <a:buFont typeface="Arial" panose="020B0604020202020204" pitchFamily="34" charset="0"/>
              <a:buChar char="•"/>
            </a:pPr>
            <a:r>
              <a:rPr lang="en-US" dirty="0">
                <a:solidFill>
                  <a:schemeClr val="bg1"/>
                </a:solidFill>
              </a:rPr>
              <a:t>Violation of billing rules</a:t>
            </a:r>
          </a:p>
          <a:p>
            <a:pPr marL="285750" indent="-285750">
              <a:buFont typeface="Arial" panose="020B0604020202020204" pitchFamily="34" charset="0"/>
              <a:buChar char="•"/>
            </a:pPr>
            <a:r>
              <a:rPr lang="en-US" dirty="0">
                <a:solidFill>
                  <a:schemeClr val="bg1"/>
                </a:solidFill>
              </a:rPr>
              <a:t>False certification</a:t>
            </a:r>
          </a:p>
        </p:txBody>
      </p:sp>
    </p:spTree>
    <p:extLst>
      <p:ext uri="{BB962C8B-B14F-4D97-AF65-F5344CB8AC3E}">
        <p14:creationId xmlns:p14="http://schemas.microsoft.com/office/powerpoint/2010/main" val="294160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normAutofit/>
          </a:bodyPr>
          <a:lstStyle/>
          <a:p>
            <a:r>
              <a:rPr lang="en-US" sz="4000" dirty="0"/>
              <a:t>False Claims and Qui Tam</a:t>
            </a:r>
          </a:p>
        </p:txBody>
      </p:sp>
      <p:sp>
        <p:nvSpPr>
          <p:cNvPr id="4" name="Content Placeholder 3"/>
          <p:cNvSpPr>
            <a:spLocks noGrp="1"/>
          </p:cNvSpPr>
          <p:nvPr>
            <p:ph idx="1"/>
          </p:nvPr>
        </p:nvSpPr>
        <p:spPr>
          <a:xfrm>
            <a:off x="609600" y="1386841"/>
            <a:ext cx="3581400" cy="4632959"/>
          </a:xfrm>
          <a:solidFill>
            <a:srgbClr val="46276F"/>
          </a:solidFill>
        </p:spPr>
        <p:txBody>
          <a:bodyPr/>
          <a:lstStyle/>
          <a:p>
            <a:pPr marL="0" indent="0" algn="ctr">
              <a:spcBef>
                <a:spcPts val="0"/>
              </a:spcBef>
              <a:spcAft>
                <a:spcPts val="0"/>
              </a:spcAft>
              <a:buNone/>
            </a:pPr>
            <a:endParaRPr lang="en-US" sz="4000" b="1" dirty="0"/>
          </a:p>
          <a:p>
            <a:pPr marL="0" indent="0" algn="ctr">
              <a:spcBef>
                <a:spcPts val="0"/>
              </a:spcBef>
              <a:spcAft>
                <a:spcPts val="0"/>
              </a:spcAft>
              <a:buNone/>
            </a:pPr>
            <a:endParaRPr lang="en-US" sz="4000" b="1" dirty="0">
              <a:solidFill>
                <a:schemeClr val="bg1"/>
              </a:solidFill>
            </a:endParaRPr>
          </a:p>
          <a:p>
            <a:pPr marL="0" indent="0" algn="ctr">
              <a:spcBef>
                <a:spcPts val="0"/>
              </a:spcBef>
              <a:spcAft>
                <a:spcPts val="0"/>
              </a:spcAft>
              <a:buNone/>
            </a:pPr>
            <a:r>
              <a:rPr lang="en-US" sz="4000" b="1" dirty="0">
                <a:solidFill>
                  <a:schemeClr val="bg1"/>
                </a:solidFill>
              </a:rPr>
              <a:t>Federal </a:t>
            </a:r>
          </a:p>
          <a:p>
            <a:pPr marL="0" indent="0" algn="ctr">
              <a:spcBef>
                <a:spcPts val="0"/>
              </a:spcBef>
              <a:spcAft>
                <a:spcPts val="0"/>
              </a:spcAft>
              <a:buNone/>
            </a:pPr>
            <a:r>
              <a:rPr lang="en-US" sz="4000" b="1" dirty="0">
                <a:solidFill>
                  <a:schemeClr val="bg1"/>
                </a:solidFill>
              </a:rPr>
              <a:t>False Claims Act</a:t>
            </a:r>
          </a:p>
          <a:p>
            <a:pPr marL="0" indent="0" algn="ctr">
              <a:spcBef>
                <a:spcPts val="0"/>
              </a:spcBef>
              <a:spcAft>
                <a:spcPts val="0"/>
              </a:spcAft>
              <a:buNone/>
            </a:pPr>
            <a:r>
              <a:rPr lang="en-US" sz="4000" b="1" dirty="0">
                <a:solidFill>
                  <a:schemeClr val="bg1"/>
                </a:solidFill>
              </a:rPr>
              <a:t>Qui Tam</a:t>
            </a:r>
          </a:p>
          <a:p>
            <a:pPr marL="0" indent="0" algn="ctr">
              <a:spcBef>
                <a:spcPts val="0"/>
              </a:spcBef>
              <a:spcAft>
                <a:spcPts val="0"/>
              </a:spcAft>
              <a:buNone/>
            </a:pPr>
            <a:r>
              <a:rPr lang="en-US" sz="4000" b="1" dirty="0">
                <a:solidFill>
                  <a:schemeClr val="bg1"/>
                </a:solidFill>
              </a:rPr>
              <a:t>Actions</a:t>
            </a:r>
          </a:p>
        </p:txBody>
      </p:sp>
      <p:sp>
        <p:nvSpPr>
          <p:cNvPr id="5" name="Content Placeholder 4"/>
          <p:cNvSpPr>
            <a:spLocks noGrp="1"/>
          </p:cNvSpPr>
          <p:nvPr>
            <p:ph idx="13"/>
          </p:nvPr>
        </p:nvSpPr>
        <p:spPr>
          <a:xfrm>
            <a:off x="4648200" y="1386841"/>
            <a:ext cx="5181600" cy="4739324"/>
          </a:xfrm>
        </p:spPr>
        <p:txBody>
          <a:bodyPr/>
          <a:lstStyle/>
          <a:p>
            <a:endParaRPr lang="en-US" dirty="0"/>
          </a:p>
          <a:p>
            <a:endParaRPr lang="en-US" dirty="0"/>
          </a:p>
          <a:p>
            <a:r>
              <a:rPr lang="en-US" dirty="0"/>
              <a:t>Allows a private person (a “qui tam relator”) to bring a civil action in the name of the United States</a:t>
            </a:r>
          </a:p>
          <a:p>
            <a:r>
              <a:rPr lang="en-US" dirty="0"/>
              <a:t>Qui tam relators share in any money recovered (including settlements)</a:t>
            </a:r>
          </a:p>
          <a:p>
            <a:pPr lvl="1"/>
            <a:r>
              <a:rPr lang="en-US" dirty="0"/>
              <a:t>If government joins in action, relator is entitled to 15% to 25% of proceeds depending on relator’s contribution to the case.</a:t>
            </a:r>
          </a:p>
          <a:p>
            <a:pPr lvl="1"/>
            <a:r>
              <a:rPr lang="en-US" dirty="0"/>
              <a:t>If government does not join in action, court may award relator not less than 25% and not more than 30% of proceeds.</a:t>
            </a:r>
          </a:p>
        </p:txBody>
      </p:sp>
      <p:sp>
        <p:nvSpPr>
          <p:cNvPr id="6" name="Slide Number Placeholder 5"/>
          <p:cNvSpPr>
            <a:spLocks noGrp="1"/>
          </p:cNvSpPr>
          <p:nvPr>
            <p:ph type="sldNum" sz="quarter" idx="14"/>
          </p:nvPr>
        </p:nvSpPr>
        <p:spPr/>
        <p:txBody>
          <a:bodyPr/>
          <a:lstStyle/>
          <a:p>
            <a:fld id="{99B8DC37-36E7-4B5B-90A1-B6DF1BD90A98}" type="slidenum">
              <a:rPr lang="en-US" smtClean="0"/>
              <a:pPr/>
              <a:t>8</a:t>
            </a:fld>
            <a:endParaRPr lang="en-US" dirty="0"/>
          </a:p>
        </p:txBody>
      </p:sp>
    </p:spTree>
    <p:extLst>
      <p:ext uri="{BB962C8B-B14F-4D97-AF65-F5344CB8AC3E}">
        <p14:creationId xmlns:p14="http://schemas.microsoft.com/office/powerpoint/2010/main" val="4011457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Federal Anti-Kickback Statute</a:t>
            </a:r>
            <a:br>
              <a:rPr lang="en-US" dirty="0"/>
            </a:br>
            <a:r>
              <a:rPr lang="en-US" sz="3600" dirty="0"/>
              <a:t>(42 USC § 1320A-7B(B))</a:t>
            </a:r>
          </a:p>
        </p:txBody>
      </p:sp>
    </p:spTree>
    <p:extLst>
      <p:ext uri="{BB962C8B-B14F-4D97-AF65-F5344CB8AC3E}">
        <p14:creationId xmlns:p14="http://schemas.microsoft.com/office/powerpoint/2010/main" val="80622583"/>
      </p:ext>
    </p:extLst>
  </p:cSld>
  <p:clrMapOvr>
    <a:masterClrMapping/>
  </p:clrMapOvr>
</p:sld>
</file>

<file path=ppt/theme/theme1.xml><?xml version="1.0" encoding="utf-8"?>
<a:theme xmlns:a="http://schemas.openxmlformats.org/drawingml/2006/main" name="ECU Health Color Tab Design">
  <a:themeElements>
    <a:clrScheme name="ECU Health">
      <a:dk1>
        <a:srgbClr val="3A3A3A"/>
      </a:dk1>
      <a:lt1>
        <a:srgbClr val="FFFFFF"/>
      </a:lt1>
      <a:dk2>
        <a:srgbClr val="502C7F"/>
      </a:dk2>
      <a:lt2>
        <a:srgbClr val="EFF6F7"/>
      </a:lt2>
      <a:accent1>
        <a:srgbClr val="2F74B7"/>
      </a:accent1>
      <a:accent2>
        <a:srgbClr val="71BEC6"/>
      </a:accent2>
      <a:accent3>
        <a:srgbClr val="322E78"/>
      </a:accent3>
      <a:accent4>
        <a:srgbClr val="AFB3C5"/>
      </a:accent4>
      <a:accent5>
        <a:srgbClr val="502C7F"/>
      </a:accent5>
      <a:accent6>
        <a:srgbClr val="DCE7E7"/>
      </a:accent6>
      <a:hlink>
        <a:srgbClr val="2F74B7"/>
      </a:hlink>
      <a:folHlink>
        <a:srgbClr val="26648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93A599A66E7C4BAC2072747362FE0A" ma:contentTypeVersion="2" ma:contentTypeDescription="Create a new document." ma:contentTypeScope="" ma:versionID="1dc6aff47503360a3c06bf1d0ebdd4cd">
  <xsd:schema xmlns:xsd="http://www.w3.org/2001/XMLSchema" xmlns:xs="http://www.w3.org/2001/XMLSchema" xmlns:p="http://schemas.microsoft.com/office/2006/metadata/properties" xmlns:ns1="http://schemas.microsoft.com/sharepoint/v3" xmlns:ns2="b030343e-b201-45a6-a5a0-0396aa161d48" targetNamespace="http://schemas.microsoft.com/office/2006/metadata/properties" ma:root="true" ma:fieldsID="19eda6526e95e9b0907e23017ef8bd55" ns1:_="" ns2:_="">
    <xsd:import namespace="http://schemas.microsoft.com/sharepoint/v3"/>
    <xsd:import namespace="b030343e-b201-45a6-a5a0-0396aa161d4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030343e-b201-45a6-a5a0-0396aa161d4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C7D233-CA46-43B1-B085-5DA2F87A73C9}">
  <ds:schemaRefs>
    <ds:schemaRef ds:uri="http://purl.org/dc/elements/1.1/"/>
    <ds:schemaRef ds:uri="http://schemas.microsoft.com/sharepoint/v3"/>
    <ds:schemaRef ds:uri="http://schemas.openxmlformats.org/package/2006/metadata/core-properties"/>
    <ds:schemaRef ds:uri="http://www.w3.org/XML/1998/namespace"/>
    <ds:schemaRef ds:uri="http://schemas.microsoft.com/office/2006/documentManagement/types"/>
    <ds:schemaRef ds:uri="http://purl.org/dc/dcmitype/"/>
    <ds:schemaRef ds:uri="http://purl.org/dc/terms/"/>
    <ds:schemaRef ds:uri="http://schemas.microsoft.com/office/2006/metadata/properties"/>
    <ds:schemaRef ds:uri="http://schemas.microsoft.com/office/infopath/2007/PartnerControls"/>
    <ds:schemaRef ds:uri="b030343e-b201-45a6-a5a0-0396aa161d48"/>
  </ds:schemaRefs>
</ds:datastoreItem>
</file>

<file path=customXml/itemProps2.xml><?xml version="1.0" encoding="utf-8"?>
<ds:datastoreItem xmlns:ds="http://schemas.openxmlformats.org/officeDocument/2006/customXml" ds:itemID="{C6BBC408-3B0A-41CA-84E0-5B5073171B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030343e-b201-45a6-a5a0-0396aa161d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10DCB9-EC05-4DEC-A2C3-6AA0032BC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6740</TotalTime>
  <Words>955</Words>
  <Application>Microsoft Office PowerPoint</Application>
  <PresentationFormat>Widescreen</PresentationFormat>
  <Paragraphs>127</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Courier New</vt:lpstr>
      <vt:lpstr>System Font Regular</vt:lpstr>
      <vt:lpstr>ECU Health Color Tab Design</vt:lpstr>
      <vt:lpstr>ECU Health Compliance Education</vt:lpstr>
      <vt:lpstr>What is Healthcare Compliance</vt:lpstr>
      <vt:lpstr>How do we ensure Compliance?</vt:lpstr>
      <vt:lpstr>Fraud, Waste &amp; Abuse</vt:lpstr>
      <vt:lpstr>Examples: Fraud, Waste &amp; Abuse</vt:lpstr>
      <vt:lpstr>Fraud, Waste &amp; Abuse Laws</vt:lpstr>
      <vt:lpstr>Federal False Claims Act 31 U.S.C. §§ 3729-33</vt:lpstr>
      <vt:lpstr>False Claims and Qui Tam</vt:lpstr>
      <vt:lpstr>Federal Anti-Kickback Statute (42 USC § 1320A-7B(B))</vt:lpstr>
      <vt:lpstr>Federal Anti-kickback Statute</vt:lpstr>
      <vt:lpstr>Federal Physician Self-Referral Stark Law (42 USC § 1395NN)</vt:lpstr>
      <vt:lpstr>Federal Physician Self-Referral Prohibition (Stark Law)</vt:lpstr>
      <vt:lpstr>Documentation</vt:lpstr>
      <vt:lpstr>Documentation and Billing Compliance</vt:lpstr>
      <vt:lpstr>Documentation in the Electronic Medical Record </vt:lpstr>
      <vt:lpstr>Reporting Incidents of Non-Compliance</vt:lpstr>
      <vt:lpstr>Compliance Hotline</vt:lpstr>
    </vt:vector>
  </TitlesOfParts>
  <Manager/>
  <Company>ECU Health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ECU Health Teme</dc:subject>
  <dc:creator>Morgan Crawford</dc:creator>
  <cp:keywords/>
  <dc:description/>
  <cp:lastModifiedBy>Tyson, Paige</cp:lastModifiedBy>
  <cp:revision>75</cp:revision>
  <dcterms:created xsi:type="dcterms:W3CDTF">2013-08-29T17:52:28Z</dcterms:created>
  <dcterms:modified xsi:type="dcterms:W3CDTF">2023-10-10T11:49:09Z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0x0101001B93A599A66E7C4BAC2072747362FE0A</vt:lpwstr>
  </property>
</Properties>
</file>