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4" r:id="rId5"/>
    <p:sldId id="257" r:id="rId6"/>
    <p:sldId id="260" r:id="rId7"/>
    <p:sldId id="261" r:id="rId8"/>
    <p:sldId id="262" r:id="rId9"/>
    <p:sldId id="259" r:id="rId10"/>
    <p:sldId id="263" r:id="rId11"/>
    <p:sldId id="269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2878"/>
    <a:srgbClr val="CCCCFF"/>
    <a:srgbClr val="231F20"/>
    <a:srgbClr val="D29029"/>
    <a:srgbClr val="CC99FF"/>
    <a:srgbClr val="B3383F"/>
    <a:srgbClr val="156267"/>
    <a:srgbClr val="0C1B3F"/>
    <a:srgbClr val="0E121C"/>
    <a:srgbClr val="94C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2A535-2E6D-8CD0-C918-6F5DBF78D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D9053-3886-793B-637B-1AC3F7B7F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E0D88-7CE8-7BE7-F762-B67395C4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9B3A-D9DC-4E3A-8A99-A801444F4AD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4C21-3D6E-0086-DA9F-F1CF43F9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2FB13-8FB8-A085-A51B-5F70FD2A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AD42A-BF48-46CA-8B3F-B2E79B883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3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B994A-451D-EFC5-AC05-AF0220D9A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09B0D8-8E4D-B48B-06B2-ACC0DDDA1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AC783-69D9-6164-4D3D-F551599AB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9B3A-D9DC-4E3A-8A99-A801444F4AD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63668-C578-FAEE-8071-6F134E499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24F97-F0BC-799F-1938-C761EDBD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AD42A-BF48-46CA-8B3F-B2E79B883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54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BDD75E-3E9E-748C-008B-F8EB79F5CC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39EA04-99A3-B4DA-E695-2EDAE58A0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874F7-886E-3B4E-07CB-FEC4612CC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9B3A-D9DC-4E3A-8A99-A801444F4AD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8D52A-CE24-AC09-9334-14472475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F33CD-D39C-7818-8788-288CA31FA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AD42A-BF48-46CA-8B3F-B2E79B883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1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73F9-F23C-0CD2-3CAF-359EBAC1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53CC3-64DF-1D87-366F-8F5FFBF50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FE5A1-1675-8EC9-C525-B349A2CA9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9B3A-D9DC-4E3A-8A99-A801444F4AD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259EA-948C-1345-F9CF-8C4342744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B42D3-DE60-F66F-3E45-CA6E4138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AD42A-BF48-46CA-8B3F-B2E79B883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4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30C77-121B-FF75-1800-FB02454A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5E849-1D08-3E99-5B36-5517D475F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8FE6B-4CB0-CF8A-3536-A85EC8FF6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9B3A-D9DC-4E3A-8A99-A801444F4AD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8429C-C5CD-18CA-B97D-345495AB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6EC82-B6CC-3ECF-8101-15CB4CA0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AD42A-BF48-46CA-8B3F-B2E79B883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65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CF14-912A-2420-E077-A6BC1C528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529A1-BA15-E73B-0D3A-8817D059D5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B86550-D68A-3C10-3540-AF405DC97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2A7EC-971E-393E-A7D6-7BFBB52F2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9B3A-D9DC-4E3A-8A99-A801444F4AD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A19DB-130A-4D9C-5BD7-0ED48F2D1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3901F-CE0A-1A6D-532C-1C3C60819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AD42A-BF48-46CA-8B3F-B2E79B883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84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7CB44-B07F-1C3A-EB55-D9BBD47B0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6B91B-5529-E075-718F-98ABEB800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D6439-CC0B-3E4C-8BFC-193BDA908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5B8FEE-3815-6AD5-9904-61A15665B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C81DE-28F9-1369-A6A4-3E1B773ED7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DD538B-AB2B-64B5-794A-D8C701A0D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9B3A-D9DC-4E3A-8A99-A801444F4AD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F8512F-1216-793E-D632-C731A1AC1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033025-D2F0-793A-AB00-803F14DF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AD42A-BF48-46CA-8B3F-B2E79B883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3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B20EA-3F0E-D083-EB49-944B46827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616A73-E670-705E-8BC2-70D60912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9B3A-D9DC-4E3A-8A99-A801444F4AD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3E073-D151-8210-630F-0B0D38A7F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8421F-88FB-D91E-3DF4-CACA70B2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AD42A-BF48-46CA-8B3F-B2E79B883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48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C87333-9347-DD7B-F3FA-213BE42CA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9B3A-D9DC-4E3A-8A99-A801444F4AD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229766-5183-BE96-3E34-C551C06F6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3E320-14E1-2A6B-2526-DBD9521E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AD42A-BF48-46CA-8B3F-B2E79B883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84D1-4DC9-8B11-F1A0-3C849897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3164A-BFFD-4619-B75E-8ED034D32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07F60-00D7-F3FA-FF35-2318BCE57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435A92-433A-59E2-224A-7504EF8D8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9B3A-D9DC-4E3A-8A99-A801444F4AD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50480-0151-4F52-8121-66CF8740A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7E33F-3423-7BB8-7854-858B70EA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AD42A-BF48-46CA-8B3F-B2E79B883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4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BD868-EE1E-0640-2B0B-DEE74F6C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B5706-7294-2D94-3AD1-3019EF8609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0D8B8-476A-33CA-686F-CBF90A57C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C203E-7E8A-85F0-6AA5-09AB28D3D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9B3A-D9DC-4E3A-8A99-A801444F4AD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A84228-3E62-D785-1926-21C24D74E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871486-011B-5C30-44FB-8F6541D1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AD42A-BF48-46CA-8B3F-B2E79B883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56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59A69A-ECF9-43F5-6E9B-CC77FB95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7CF15-0242-5363-C959-08DE81750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14E93-5F2D-C973-C1BF-A7016EA6A8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E9B3A-D9DC-4E3A-8A99-A801444F4AD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3CEBB-954E-1607-5486-33E4F1385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09DF3-789E-6A36-E002-F7E92BB77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AD42A-BF48-46CA-8B3F-B2E79B883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8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32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ngall.com/sedan-car-png/download/27386" TargetMode="External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2.jpeg"/><Relationship Id="rId10" Type="http://schemas.openxmlformats.org/officeDocument/2006/relationships/image" Target="../media/image37.png"/><Relationship Id="rId4" Type="http://schemas.openxmlformats.org/officeDocument/2006/relationships/hyperlink" Target="https://en.wikipedia.org/wiki/Jimmy_John's" TargetMode="External"/><Relationship Id="rId9" Type="http://schemas.openxmlformats.org/officeDocument/2006/relationships/hyperlink" Target="https://www.pngall.com/mcdonalds-png/download/36041" TargetMode="External"/><Relationship Id="rId1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apg-enc/docs/bestofgreenville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cupirates.com/" TargetMode="Externa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mailto:trainrev@ecu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meeting-relationship-business-1020144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EA1D09-C318-EC33-A3ED-7719E811E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34" y="0"/>
            <a:ext cx="1096753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07C253-EAC8-A9B3-C5E1-40F05E9F7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90" y="826599"/>
            <a:ext cx="3990551" cy="1112410"/>
          </a:xfrm>
          <a:prstGeom prst="rect">
            <a:avLst/>
          </a:prstGeom>
          <a:ln w="28575">
            <a:solidFill>
              <a:srgbClr val="572A84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35D20B-2B29-1CA2-6EC0-BE3FA31BD1B0}"/>
              </a:ext>
            </a:extLst>
          </p:cNvPr>
          <p:cNvSpPr/>
          <p:nvPr/>
        </p:nvSpPr>
        <p:spPr>
          <a:xfrm>
            <a:off x="1171099" y="2077643"/>
            <a:ext cx="3410134" cy="1969770"/>
          </a:xfrm>
          <a:prstGeom prst="rect">
            <a:avLst/>
          </a:prstGeom>
          <a:solidFill>
            <a:srgbClr val="472878"/>
          </a:solidFill>
          <a:ln w="28575">
            <a:solidFill>
              <a:srgbClr val="EFF6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Poor Richard" panose="02080502050505020702" pitchFamily="18" charset="0"/>
              </a:rPr>
              <a:t>NEW EMPLOYEE ORIENTATION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277108-7FB1-67C5-080B-F602EAD473F8}"/>
              </a:ext>
            </a:extLst>
          </p:cNvPr>
          <p:cNvSpPr/>
          <p:nvPr/>
        </p:nvSpPr>
        <p:spPr>
          <a:xfrm>
            <a:off x="1171099" y="4187839"/>
            <a:ext cx="3410134" cy="1241563"/>
          </a:xfrm>
          <a:prstGeom prst="rect">
            <a:avLst/>
          </a:prstGeom>
          <a:solidFill>
            <a:srgbClr val="FFFFFF"/>
          </a:solidFill>
          <a:ln w="28575">
            <a:solidFill>
              <a:srgbClr val="572A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572A84"/>
                </a:solidFill>
                <a:latin typeface="Poor Richard" panose="02080502050505020702" pitchFamily="18" charset="0"/>
              </a:rPr>
              <a:t>Paige Tyson</a:t>
            </a:r>
          </a:p>
          <a:p>
            <a:pPr algn="ctr"/>
            <a:r>
              <a:rPr lang="en-US" sz="2000" dirty="0">
                <a:solidFill>
                  <a:srgbClr val="572A84"/>
                </a:solidFill>
                <a:latin typeface="Poor Richard" panose="02080502050505020702" pitchFamily="18" charset="0"/>
              </a:rPr>
              <a:t>Office of Training &amp; Engagement, Manager</a:t>
            </a:r>
          </a:p>
        </p:txBody>
      </p:sp>
      <p:pic>
        <p:nvPicPr>
          <p:cNvPr id="6" name="Picture 5" descr="Doctor using tablet">
            <a:extLst>
              <a:ext uri="{FF2B5EF4-FFF2-40B4-BE49-F238E27FC236}">
                <a16:creationId xmlns:a16="http://schemas.microsoft.com/office/drawing/2014/main" id="{57BC7FE2-C4CB-9F47-11A7-C4E3650A5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486" y="2993379"/>
            <a:ext cx="1256415" cy="3766650"/>
          </a:xfrm>
          <a:prstGeom prst="rect">
            <a:avLst/>
          </a:prstGeom>
        </p:spPr>
      </p:pic>
      <p:pic>
        <p:nvPicPr>
          <p:cNvPr id="10" name="Picture 9" descr="Businessman thumbs up">
            <a:extLst>
              <a:ext uri="{FF2B5EF4-FFF2-40B4-BE49-F238E27FC236}">
                <a16:creationId xmlns:a16="http://schemas.microsoft.com/office/drawing/2014/main" id="{B9BCFE53-1C58-828D-FEDC-D6F2ABEB8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44" y="2968778"/>
            <a:ext cx="1379882" cy="3889222"/>
          </a:xfrm>
          <a:prstGeom prst="rect">
            <a:avLst/>
          </a:prstGeom>
        </p:spPr>
      </p:pic>
      <p:pic>
        <p:nvPicPr>
          <p:cNvPr id="15" name="Picture 14" descr="Business woman finger on forehead">
            <a:extLst>
              <a:ext uri="{FF2B5EF4-FFF2-40B4-BE49-F238E27FC236}">
                <a16:creationId xmlns:a16="http://schemas.microsoft.com/office/drawing/2014/main" id="{4C344BFB-E29F-2120-1522-45048FB263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60" y="2993379"/>
            <a:ext cx="1147559" cy="386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5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2AC9E8-A6FD-33F9-6007-FADB50DE5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547" y="0"/>
            <a:ext cx="6012000" cy="6858000"/>
          </a:xfrm>
          <a:prstGeom prst="rect">
            <a:avLst/>
          </a:prstGeom>
        </p:spPr>
      </p:pic>
      <p:pic>
        <p:nvPicPr>
          <p:cNvPr id="10" name="Picture 2" descr="ECU 1 Card image">
            <a:extLst>
              <a:ext uri="{FF2B5EF4-FFF2-40B4-BE49-F238E27FC236}">
                <a16:creationId xmlns:a16="http://schemas.microsoft.com/office/drawing/2014/main" id="{FC8A6CF7-E914-BBEE-D57C-7F1D6BCB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49" y="1233400"/>
            <a:ext cx="2435299" cy="153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carkeyokc.com/wp-content/themes/smallbizdynamic/images/car-keys.png">
            <a:extLst>
              <a:ext uri="{FF2B5EF4-FFF2-40B4-BE49-F238E27FC236}">
                <a16:creationId xmlns:a16="http://schemas.microsoft.com/office/drawing/2014/main" id="{111656BF-6FDB-3FB1-8B24-4AF56FC47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95" y="3001980"/>
            <a:ext cx="2030053" cy="138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 flu vaccine FAQ | OHSU">
            <a:extLst>
              <a:ext uri="{FF2B5EF4-FFF2-40B4-BE49-F238E27FC236}">
                <a16:creationId xmlns:a16="http://schemas.microsoft.com/office/drawing/2014/main" id="{6FB582EF-E14D-E8D3-1367-B0C54FF4C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15" y="5012261"/>
            <a:ext cx="2309035" cy="143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82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A23A1-5124-8F8D-7AAF-D7361EDF7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86" y="5990"/>
            <a:ext cx="7488168" cy="686269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3AD6D0-4F08-31BA-8283-3291CDC9FCAB}"/>
              </a:ext>
            </a:extLst>
          </p:cNvPr>
          <p:cNvCxnSpPr>
            <a:cxnSpLocks/>
          </p:cNvCxnSpPr>
          <p:nvPr/>
        </p:nvCxnSpPr>
        <p:spPr>
          <a:xfrm>
            <a:off x="6336842" y="390293"/>
            <a:ext cx="4250366" cy="9169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994D280-D307-E3FA-7284-BD51FE7BFEA7}"/>
              </a:ext>
            </a:extLst>
          </p:cNvPr>
          <p:cNvSpPr txBox="1"/>
          <p:nvPr/>
        </p:nvSpPr>
        <p:spPr>
          <a:xfrm rot="727448">
            <a:off x="8551481" y="799518"/>
            <a:ext cx="20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Heading back to HR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BFB0DE8A-47AC-E60B-6367-C43B7166CD5B}"/>
              </a:ext>
            </a:extLst>
          </p:cNvPr>
          <p:cNvSpPr/>
          <p:nvPr/>
        </p:nvSpPr>
        <p:spPr>
          <a:xfrm>
            <a:off x="1762166" y="3429000"/>
            <a:ext cx="557784" cy="530352"/>
          </a:xfrm>
          <a:prstGeom prst="star5">
            <a:avLst/>
          </a:prstGeom>
          <a:solidFill>
            <a:srgbClr val="FFFF00"/>
          </a:solidFill>
          <a:ln>
            <a:solidFill>
              <a:srgbClr val="D29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3867506-5B33-0EA3-A929-ECC8C676CB82}"/>
              </a:ext>
            </a:extLst>
          </p:cNvPr>
          <p:cNvSpPr/>
          <p:nvPr/>
        </p:nvSpPr>
        <p:spPr>
          <a:xfrm>
            <a:off x="3499526" y="3090672"/>
            <a:ext cx="859536" cy="8046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49B267-6F78-667E-73CA-AD2EDE12CB39}"/>
              </a:ext>
            </a:extLst>
          </p:cNvPr>
          <p:cNvSpPr/>
          <p:nvPr/>
        </p:nvSpPr>
        <p:spPr>
          <a:xfrm>
            <a:off x="2544785" y="3460983"/>
            <a:ext cx="859536" cy="37529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ECU 1card badges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6DA380C-BEEC-3044-9464-BE4C93B6A596}"/>
              </a:ext>
            </a:extLst>
          </p:cNvPr>
          <p:cNvSpPr/>
          <p:nvPr/>
        </p:nvSpPr>
        <p:spPr>
          <a:xfrm>
            <a:off x="4880270" y="4023360"/>
            <a:ext cx="664464" cy="658368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1F2FAC-89B2-EEB0-FEC5-23A79E7AAAE7}"/>
              </a:ext>
            </a:extLst>
          </p:cNvPr>
          <p:cNvSpPr/>
          <p:nvPr/>
        </p:nvSpPr>
        <p:spPr>
          <a:xfrm>
            <a:off x="4739938" y="4681728"/>
            <a:ext cx="512064" cy="2651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PPDs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93FE6A15-8B1B-F7A7-52E2-4A1D8F85DD51}"/>
              </a:ext>
            </a:extLst>
          </p:cNvPr>
          <p:cNvSpPr txBox="1"/>
          <p:nvPr/>
        </p:nvSpPr>
        <p:spPr>
          <a:xfrm>
            <a:off x="5477678" y="6272606"/>
            <a:ext cx="1066800" cy="485775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ECU Health Medical Center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8DB7B6A-248B-2F6D-0C39-B67C84950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28561" y="0"/>
            <a:ext cx="569435" cy="569435"/>
          </a:xfrm>
          <a:prstGeom prst="rect">
            <a:avLst/>
          </a:prstGeom>
        </p:spPr>
      </p:pic>
      <p:pic>
        <p:nvPicPr>
          <p:cNvPr id="17" name="Picture 16" descr="A red car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C4AB2C5E-3C2E-0545-4D89-C7EA6D7E1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90124" y="2795152"/>
            <a:ext cx="1383345" cy="561023"/>
          </a:xfrm>
          <a:prstGeom prst="rect">
            <a:avLst/>
          </a:prstGeom>
        </p:spPr>
      </p:pic>
      <p:pic>
        <p:nvPicPr>
          <p:cNvPr id="19" name="Picture 18" descr="A red car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C62C3BBF-8906-7DAF-508E-91FCEE95F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295003" y="2442811"/>
            <a:ext cx="1118037" cy="453426"/>
          </a:xfrm>
          <a:prstGeom prst="rect">
            <a:avLst/>
          </a:prstGeom>
        </p:spPr>
      </p:pic>
      <p:pic>
        <p:nvPicPr>
          <p:cNvPr id="20" name="Picture 19" descr="A red car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65544EF0-AD49-FE79-8D6D-FA696197C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373253" y="4746538"/>
            <a:ext cx="1118037" cy="45342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AB4AD60-A1D9-F1B9-891A-418D85A6F851}"/>
              </a:ext>
            </a:extLst>
          </p:cNvPr>
          <p:cNvSpPr/>
          <p:nvPr/>
        </p:nvSpPr>
        <p:spPr>
          <a:xfrm>
            <a:off x="6566564" y="4305455"/>
            <a:ext cx="664464" cy="6583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A09C52-9897-7EBD-8729-7D8894BB2B02}"/>
              </a:ext>
            </a:extLst>
          </p:cNvPr>
          <p:cNvSpPr txBox="1"/>
          <p:nvPr/>
        </p:nvSpPr>
        <p:spPr>
          <a:xfrm>
            <a:off x="6560977" y="437720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EPIC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749F1CF-B29E-DADE-5394-4B32A0F08581}"/>
              </a:ext>
            </a:extLst>
          </p:cNvPr>
          <p:cNvCxnSpPr>
            <a:cxnSpLocks/>
          </p:cNvCxnSpPr>
          <p:nvPr/>
        </p:nvCxnSpPr>
        <p:spPr>
          <a:xfrm>
            <a:off x="8729544" y="1237352"/>
            <a:ext cx="2031084" cy="263581"/>
          </a:xfrm>
          <a:prstGeom prst="line">
            <a:avLst/>
          </a:prstGeom>
          <a:ln w="1905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DCB33CF-7F5A-C95A-EB5D-E00EDF6A928F}"/>
              </a:ext>
            </a:extLst>
          </p:cNvPr>
          <p:cNvCxnSpPr>
            <a:cxnSpLocks/>
          </p:cNvCxnSpPr>
          <p:nvPr/>
        </p:nvCxnSpPr>
        <p:spPr>
          <a:xfrm>
            <a:off x="8740054" y="1416029"/>
            <a:ext cx="625365" cy="80850"/>
          </a:xfrm>
          <a:prstGeom prst="line">
            <a:avLst/>
          </a:prstGeom>
          <a:ln w="1905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B36CAB0-2C91-B69B-4766-973F92E15CB3}"/>
              </a:ext>
            </a:extLst>
          </p:cNvPr>
          <p:cNvSpPr/>
          <p:nvPr/>
        </p:nvSpPr>
        <p:spPr>
          <a:xfrm>
            <a:off x="9696497" y="1761900"/>
            <a:ext cx="758844" cy="302389"/>
          </a:xfrm>
          <a:prstGeom prst="rect">
            <a:avLst/>
          </a:prstGeom>
          <a:solidFill>
            <a:srgbClr val="231F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07CA579-961E-9E6A-B02E-0B57DA8CA9A2}"/>
              </a:ext>
            </a:extLst>
          </p:cNvPr>
          <p:cNvCxnSpPr>
            <a:cxnSpLocks/>
          </p:cNvCxnSpPr>
          <p:nvPr/>
        </p:nvCxnSpPr>
        <p:spPr>
          <a:xfrm>
            <a:off x="9365419" y="1496879"/>
            <a:ext cx="0" cy="743847"/>
          </a:xfrm>
          <a:prstGeom prst="line">
            <a:avLst/>
          </a:prstGeom>
          <a:ln w="1905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9FC9F55-D0BF-A88C-2DA3-9D60DD86A778}"/>
              </a:ext>
            </a:extLst>
          </p:cNvPr>
          <p:cNvCxnSpPr>
            <a:cxnSpLocks/>
          </p:cNvCxnSpPr>
          <p:nvPr/>
        </p:nvCxnSpPr>
        <p:spPr>
          <a:xfrm>
            <a:off x="9549350" y="1548237"/>
            <a:ext cx="0" cy="743847"/>
          </a:xfrm>
          <a:prstGeom prst="line">
            <a:avLst/>
          </a:prstGeom>
          <a:ln w="1905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F0B4877-4AC3-B7A0-B628-CF1EF3DB1C0B}"/>
              </a:ext>
            </a:extLst>
          </p:cNvPr>
          <p:cNvCxnSpPr>
            <a:cxnSpLocks/>
          </p:cNvCxnSpPr>
          <p:nvPr/>
        </p:nvCxnSpPr>
        <p:spPr>
          <a:xfrm>
            <a:off x="9549350" y="1548237"/>
            <a:ext cx="1211278" cy="157230"/>
          </a:xfrm>
          <a:prstGeom prst="line">
            <a:avLst/>
          </a:prstGeom>
          <a:ln w="1905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60EC74AB-A7B8-8497-EEBF-97EB6B496178}"/>
              </a:ext>
            </a:extLst>
          </p:cNvPr>
          <p:cNvSpPr/>
          <p:nvPr/>
        </p:nvSpPr>
        <p:spPr>
          <a:xfrm>
            <a:off x="9780202" y="1643034"/>
            <a:ext cx="591434" cy="5383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F6DB3B-73B0-A82E-62A4-665C6EDDFE1F}"/>
              </a:ext>
            </a:extLst>
          </p:cNvPr>
          <p:cNvSpPr txBox="1"/>
          <p:nvPr/>
        </p:nvSpPr>
        <p:spPr>
          <a:xfrm>
            <a:off x="9774035" y="1718927"/>
            <a:ext cx="61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EPIC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7B460B-9C91-F9AD-336F-2B479CE9A22E}"/>
              </a:ext>
            </a:extLst>
          </p:cNvPr>
          <p:cNvSpPr txBox="1"/>
          <p:nvPr/>
        </p:nvSpPr>
        <p:spPr>
          <a:xfrm rot="5400000">
            <a:off x="9038899" y="1833063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Heart Drive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5EFBD35-C7ED-0D02-6BC3-532DB68577F7}"/>
              </a:ext>
            </a:extLst>
          </p:cNvPr>
          <p:cNvSpPr/>
          <p:nvPr/>
        </p:nvSpPr>
        <p:spPr>
          <a:xfrm>
            <a:off x="8936120" y="1799671"/>
            <a:ext cx="300957" cy="658061"/>
          </a:xfrm>
          <a:prstGeom prst="rect">
            <a:avLst/>
          </a:prstGeom>
          <a:solidFill>
            <a:srgbClr val="231F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1E73F36-A3E6-8CD4-2490-78AB52206702}"/>
              </a:ext>
            </a:extLst>
          </p:cNvPr>
          <p:cNvCxnSpPr>
            <a:cxnSpLocks/>
          </p:cNvCxnSpPr>
          <p:nvPr/>
        </p:nvCxnSpPr>
        <p:spPr>
          <a:xfrm flipV="1">
            <a:off x="10760628" y="685037"/>
            <a:ext cx="0" cy="811842"/>
          </a:xfrm>
          <a:prstGeom prst="line">
            <a:avLst/>
          </a:prstGeom>
          <a:ln w="1905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1EE21A9-1C10-4E9D-6459-6E7232024B29}"/>
              </a:ext>
            </a:extLst>
          </p:cNvPr>
          <p:cNvCxnSpPr>
            <a:cxnSpLocks/>
          </p:cNvCxnSpPr>
          <p:nvPr/>
        </p:nvCxnSpPr>
        <p:spPr>
          <a:xfrm flipV="1">
            <a:off x="10934049" y="685037"/>
            <a:ext cx="0" cy="857882"/>
          </a:xfrm>
          <a:prstGeom prst="line">
            <a:avLst/>
          </a:prstGeom>
          <a:ln w="1905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890B836-78B2-D2A5-4474-297E7C69369D}"/>
              </a:ext>
            </a:extLst>
          </p:cNvPr>
          <p:cNvCxnSpPr>
            <a:cxnSpLocks/>
          </p:cNvCxnSpPr>
          <p:nvPr/>
        </p:nvCxnSpPr>
        <p:spPr>
          <a:xfrm flipV="1">
            <a:off x="10760628" y="1702413"/>
            <a:ext cx="0" cy="4570193"/>
          </a:xfrm>
          <a:prstGeom prst="line">
            <a:avLst/>
          </a:prstGeom>
          <a:ln w="1905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C4E35D2-58C6-6585-CEE1-9915DABDD836}"/>
              </a:ext>
            </a:extLst>
          </p:cNvPr>
          <p:cNvCxnSpPr>
            <a:cxnSpLocks/>
          </p:cNvCxnSpPr>
          <p:nvPr/>
        </p:nvCxnSpPr>
        <p:spPr>
          <a:xfrm flipV="1">
            <a:off x="10934049" y="1702413"/>
            <a:ext cx="0" cy="4570193"/>
          </a:xfrm>
          <a:prstGeom prst="line">
            <a:avLst/>
          </a:prstGeom>
          <a:ln w="1905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CDC1089-5519-97D3-C95E-063A7D869B33}"/>
              </a:ext>
            </a:extLst>
          </p:cNvPr>
          <p:cNvSpPr txBox="1"/>
          <p:nvPr/>
        </p:nvSpPr>
        <p:spPr>
          <a:xfrm rot="5400000">
            <a:off x="10314650" y="1563661"/>
            <a:ext cx="10775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Memorial Drive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5CDBF36-2871-B9ED-2EED-A72E5AF5D6EE}"/>
              </a:ext>
            </a:extLst>
          </p:cNvPr>
          <p:cNvSpPr txBox="1"/>
          <p:nvPr/>
        </p:nvSpPr>
        <p:spPr>
          <a:xfrm>
            <a:off x="9682618" y="2153182"/>
            <a:ext cx="922510" cy="76944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1800 W. 5</a:t>
            </a:r>
            <a:r>
              <a:rPr lang="en-US" sz="1100" baseline="30000" dirty="0"/>
              <a:t>th</a:t>
            </a:r>
            <a:r>
              <a:rPr lang="en-US" sz="1100" dirty="0"/>
              <a:t> Street – EPIC and Point of Care Testing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9CDF614-E9D9-C91F-8ADC-6860E00405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6328" y="2844316"/>
            <a:ext cx="428625" cy="742950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5801A8A-1D3E-284C-46F6-646319B0EC65}"/>
              </a:ext>
            </a:extLst>
          </p:cNvPr>
          <p:cNvCxnSpPr>
            <a:cxnSpLocks/>
          </p:cNvCxnSpPr>
          <p:nvPr/>
        </p:nvCxnSpPr>
        <p:spPr>
          <a:xfrm flipV="1">
            <a:off x="844118" y="984184"/>
            <a:ext cx="0" cy="5288422"/>
          </a:xfrm>
          <a:prstGeom prst="line">
            <a:avLst/>
          </a:prstGeom>
          <a:ln w="1905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CEB69AE-61AB-8D5F-528D-1B4E2128BA89}"/>
              </a:ext>
            </a:extLst>
          </p:cNvPr>
          <p:cNvCxnSpPr>
            <a:cxnSpLocks/>
          </p:cNvCxnSpPr>
          <p:nvPr/>
        </p:nvCxnSpPr>
        <p:spPr>
          <a:xfrm flipV="1">
            <a:off x="1017539" y="848772"/>
            <a:ext cx="0" cy="5423834"/>
          </a:xfrm>
          <a:prstGeom prst="line">
            <a:avLst/>
          </a:prstGeom>
          <a:ln w="19050">
            <a:solidFill>
              <a:srgbClr val="231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309F0DA-EF1A-C70D-44A7-26D98BBB5A2A}"/>
              </a:ext>
            </a:extLst>
          </p:cNvPr>
          <p:cNvSpPr txBox="1"/>
          <p:nvPr/>
        </p:nvSpPr>
        <p:spPr>
          <a:xfrm rot="5400000">
            <a:off x="605784" y="3166701"/>
            <a:ext cx="992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Arlington Blvd</a:t>
            </a:r>
          </a:p>
        </p:txBody>
      </p:sp>
      <p:pic>
        <p:nvPicPr>
          <p:cNvPr id="67" name="Picture 66" descr="Logo&#10;&#10;Description automatically generated">
            <a:extLst>
              <a:ext uri="{FF2B5EF4-FFF2-40B4-BE49-F238E27FC236}">
                <a16:creationId xmlns:a16="http://schemas.microsoft.com/office/drawing/2014/main" id="{AB68E756-C9EE-E6A7-8BB0-D419E93A8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837507" y="4917421"/>
            <a:ext cx="836411" cy="59509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73F4F82-D80C-27BD-0F22-3F51939492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7547" y="5635282"/>
            <a:ext cx="492651" cy="516830"/>
          </a:xfrm>
          <a:prstGeom prst="rect">
            <a:avLst/>
          </a:prstGeom>
        </p:spPr>
      </p:pic>
      <p:pic>
        <p:nvPicPr>
          <p:cNvPr id="1027" name="Picture 3" descr="Visit Wendy's at 1825 E. Arlington Blvd. in Greenville, NC for quality  hamburgers, chicken, salads, Frosty® desserts, breakfast &amp; more. Get hours  &amp; restaurant details.">
            <a:extLst>
              <a:ext uri="{FF2B5EF4-FFF2-40B4-BE49-F238E27FC236}">
                <a16:creationId xmlns:a16="http://schemas.microsoft.com/office/drawing/2014/main" id="{AFA5368F-0EF6-78D0-5A6B-2BEE92024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547" y="4254099"/>
            <a:ext cx="660047" cy="66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49BCA-B7D2-189F-30FC-0CDE8C4B2B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87219" y="3532470"/>
            <a:ext cx="735539" cy="718354"/>
          </a:xfrm>
          <a:prstGeom prst="rect">
            <a:avLst/>
          </a:prstGeom>
        </p:spPr>
      </p:pic>
      <p:pic>
        <p:nvPicPr>
          <p:cNvPr id="1029" name="Picture 5" descr="Popeyes Louisiana Kitchen menu in Greenville, North Carolina, USA">
            <a:extLst>
              <a:ext uri="{FF2B5EF4-FFF2-40B4-BE49-F238E27FC236}">
                <a16:creationId xmlns:a16="http://schemas.microsoft.com/office/drawing/2014/main" id="{EF7801E2-08D9-08B6-9151-141AAB0AB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421" y="4746538"/>
            <a:ext cx="718666" cy="69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Walgreens (@Walgreens) / Twitter">
            <a:extLst>
              <a:ext uri="{FF2B5EF4-FFF2-40B4-BE49-F238E27FC236}">
                <a16:creationId xmlns:a16="http://schemas.microsoft.com/office/drawing/2014/main" id="{E8A89DFA-DD34-65AA-099B-D7E2E128C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649" y="5608141"/>
            <a:ext cx="664465" cy="66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VS Pharmacy - inside Target - Sunrise MarketPlace - Citrus Heights">
            <a:extLst>
              <a:ext uri="{FF2B5EF4-FFF2-40B4-BE49-F238E27FC236}">
                <a16:creationId xmlns:a16="http://schemas.microsoft.com/office/drawing/2014/main" id="{B464236B-83FA-DCCD-57C3-12AFF83BC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211" y="6365760"/>
            <a:ext cx="493776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12FAB0-DA5E-00DB-D978-6657238AF9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93088" y="6261411"/>
            <a:ext cx="379059" cy="5899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909AED-1C49-6747-F600-0B5CC71A73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3628247" y="3023672"/>
            <a:ext cx="301047" cy="31955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EDDA85F-C6A7-37B1-CF98-E14EA2970781}"/>
              </a:ext>
            </a:extLst>
          </p:cNvPr>
          <p:cNvSpPr/>
          <p:nvPr/>
        </p:nvSpPr>
        <p:spPr>
          <a:xfrm>
            <a:off x="36356" y="3725426"/>
            <a:ext cx="756348" cy="1409456"/>
          </a:xfrm>
          <a:prstGeom prst="rect">
            <a:avLst/>
          </a:prstGeom>
          <a:solidFill>
            <a:srgbClr val="231F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Food Lion and food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7FDCE7-0BE6-F98A-EAB5-7FE4D0480D9C}"/>
              </a:ext>
            </a:extLst>
          </p:cNvPr>
          <p:cNvSpPr/>
          <p:nvPr/>
        </p:nvSpPr>
        <p:spPr>
          <a:xfrm>
            <a:off x="347490" y="5190780"/>
            <a:ext cx="300957" cy="658061"/>
          </a:xfrm>
          <a:prstGeom prst="rect">
            <a:avLst/>
          </a:prstGeom>
          <a:solidFill>
            <a:srgbClr val="231F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E1334C-223D-E5E6-FDEE-2D0EA92D6C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339187" y="5315728"/>
            <a:ext cx="301047" cy="31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78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7B5AB5BA-6DD8-C7D1-62C5-ED13520628A2}"/>
              </a:ext>
            </a:extLst>
          </p:cNvPr>
          <p:cNvSpPr/>
          <p:nvPr/>
        </p:nvSpPr>
        <p:spPr>
          <a:xfrm>
            <a:off x="1776268" y="5081074"/>
            <a:ext cx="8971974" cy="1039091"/>
          </a:xfrm>
          <a:prstGeom prst="flowChartProcess">
            <a:avLst/>
          </a:prstGeom>
          <a:solidFill>
            <a:srgbClr val="472878"/>
          </a:solidFill>
          <a:ln>
            <a:solidFill>
              <a:srgbClr val="472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oor Richard" panose="02080502050505020702" pitchFamily="18" charset="0"/>
              </a:rPr>
              <a:t>What questions do you have for me?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0B0278-9FFA-2721-A1CA-36D9445E4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675" y="1050976"/>
            <a:ext cx="3947160" cy="376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30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>
            <a:extLst>
              <a:ext uri="{FF2B5EF4-FFF2-40B4-BE49-F238E27FC236}">
                <a16:creationId xmlns:a16="http://schemas.microsoft.com/office/drawing/2014/main" id="{12FE07A0-51E6-5173-FFC2-9B0A75C8F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2" y="1565601"/>
            <a:ext cx="248066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2313DE-0169-5122-A456-D7251D23A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964" y="4112277"/>
            <a:ext cx="2585216" cy="1519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12D333-7408-FA16-AF10-3BFCD5909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78" y="1565601"/>
            <a:ext cx="5162400" cy="2546676"/>
          </a:xfrm>
          <a:prstGeom prst="rect">
            <a:avLst/>
          </a:prstGeom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E687211C-E648-4C9A-8F33-54AD4BB66B2B}"/>
              </a:ext>
            </a:extLst>
          </p:cNvPr>
          <p:cNvSpPr/>
          <p:nvPr/>
        </p:nvSpPr>
        <p:spPr>
          <a:xfrm>
            <a:off x="1065276" y="175089"/>
            <a:ext cx="10061447" cy="1164295"/>
          </a:xfrm>
          <a:prstGeom prst="flowChartProcess">
            <a:avLst/>
          </a:prstGeom>
          <a:solidFill>
            <a:srgbClr val="472878"/>
          </a:solidFill>
          <a:ln>
            <a:solidFill>
              <a:srgbClr val="472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Poor Richard" panose="02080502050505020702" pitchFamily="18" charset="0"/>
              </a:rPr>
              <a:t>How can I be of service to you now and throughout your employment?</a:t>
            </a:r>
          </a:p>
        </p:txBody>
      </p:sp>
      <p:pic>
        <p:nvPicPr>
          <p:cNvPr id="8196" name="Picture 4" descr="Laupus Library on Twitter: &quot;Happy #EarthDay, Health Sciences #Pirates ☠️We  all know that #LakeLaupus is one of our favorites spots on 🌎 and we are  missing these 🦆 🦆 more than we">
            <a:extLst>
              <a:ext uri="{FF2B5EF4-FFF2-40B4-BE49-F238E27FC236}">
                <a16:creationId xmlns:a16="http://schemas.microsoft.com/office/drawing/2014/main" id="{8F3B19BE-5440-A9CF-1461-318FCF635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94" y="1565601"/>
            <a:ext cx="3282577" cy="410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8BD1971F-FAFC-2E79-C8C5-5CA804C09762}"/>
              </a:ext>
            </a:extLst>
          </p:cNvPr>
          <p:cNvSpPr/>
          <p:nvPr/>
        </p:nvSpPr>
        <p:spPr>
          <a:xfrm>
            <a:off x="592282" y="6069590"/>
            <a:ext cx="11128663" cy="545700"/>
          </a:xfrm>
          <a:prstGeom prst="flowChartProcess">
            <a:avLst/>
          </a:prstGeom>
          <a:solidFill>
            <a:srgbClr val="472878"/>
          </a:solidFill>
          <a:ln>
            <a:solidFill>
              <a:srgbClr val="472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Poor Richard" panose="02080502050505020702" pitchFamily="18" charset="0"/>
              </a:rPr>
              <a:t>Team building, picnics, Basic Life Support, campus tours, etc.</a:t>
            </a:r>
          </a:p>
        </p:txBody>
      </p:sp>
    </p:spTree>
    <p:extLst>
      <p:ext uri="{BB962C8B-B14F-4D97-AF65-F5344CB8AC3E}">
        <p14:creationId xmlns:p14="http://schemas.microsoft.com/office/powerpoint/2010/main" val="354907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CCF0FA1E-73B1-3778-7F33-810A82A2238C}"/>
              </a:ext>
            </a:extLst>
          </p:cNvPr>
          <p:cNvSpPr/>
          <p:nvPr/>
        </p:nvSpPr>
        <p:spPr>
          <a:xfrm>
            <a:off x="1942523" y="785634"/>
            <a:ext cx="8971974" cy="1323722"/>
          </a:xfrm>
          <a:prstGeom prst="flowChartProcess">
            <a:avLst/>
          </a:prstGeom>
          <a:solidFill>
            <a:srgbClr val="472878"/>
          </a:solidFill>
          <a:ln>
            <a:solidFill>
              <a:srgbClr val="472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oor Richard" panose="02080502050505020702" pitchFamily="18" charset="0"/>
              </a:rPr>
              <a:t>Is anyone new to Greenville?</a:t>
            </a:r>
          </a:p>
          <a:p>
            <a:pPr algn="ctr"/>
            <a:r>
              <a:rPr lang="en-US" sz="3200" dirty="0">
                <a:latin typeface="Poor Richard" panose="02080502050505020702" pitchFamily="18" charset="0"/>
              </a:rPr>
              <a:t>Is anyone new to Eastern NC?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479FB-FC64-2ABF-7953-E76C249AF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80" y="2494428"/>
            <a:ext cx="2630391" cy="3577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F904FF-2E7A-6D31-0355-3F0129B1F2A8}"/>
              </a:ext>
            </a:extLst>
          </p:cNvPr>
          <p:cNvSpPr txBox="1"/>
          <p:nvPr/>
        </p:nvSpPr>
        <p:spPr>
          <a:xfrm>
            <a:off x="680540" y="21250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Poor Richard" panose="02080502050505020702" pitchFamily="18" charset="0"/>
                <a:hlinkClick r:id="rId3"/>
              </a:rPr>
              <a:t>Best of Greenville - 2021 by APG Eastern NC - </a:t>
            </a:r>
            <a:r>
              <a:rPr lang="en-US" dirty="0" err="1">
                <a:latin typeface="Poor Richard" panose="02080502050505020702" pitchFamily="18" charset="0"/>
                <a:hlinkClick r:id="rId3"/>
              </a:rPr>
              <a:t>Issuu</a:t>
            </a:r>
            <a:endParaRPr lang="en-US" dirty="0">
              <a:latin typeface="Poor Richard" panose="02080502050505020702" pitchFamily="18" charset="0"/>
            </a:endParaRPr>
          </a:p>
        </p:txBody>
      </p:sp>
      <p:pic>
        <p:nvPicPr>
          <p:cNvPr id="7" name="Picture 2" descr="ECU announces 2022 football schedule | WNCT">
            <a:extLst>
              <a:ext uri="{FF2B5EF4-FFF2-40B4-BE49-F238E27FC236}">
                <a16:creationId xmlns:a16="http://schemas.microsoft.com/office/drawing/2014/main" id="{F9A7B63C-85EE-09A9-617C-EF1EFDC82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423" y="2499172"/>
            <a:ext cx="5218668" cy="293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1E57E3-3903-D8B7-CC36-F5A8D5FC18A1}"/>
              </a:ext>
            </a:extLst>
          </p:cNvPr>
          <p:cNvSpPr txBox="1"/>
          <p:nvPr/>
        </p:nvSpPr>
        <p:spPr>
          <a:xfrm>
            <a:off x="7762008" y="5437282"/>
            <a:ext cx="3491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Poor Richard" panose="02080502050505020702" pitchFamily="18" charset="0"/>
                <a:hlinkClick r:id="rId5"/>
              </a:rPr>
              <a:t>https://ecupirates.com/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132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8C176DC4-28FF-DDDD-24DE-179B5798720D}"/>
              </a:ext>
            </a:extLst>
          </p:cNvPr>
          <p:cNvSpPr/>
          <p:nvPr/>
        </p:nvSpPr>
        <p:spPr>
          <a:xfrm>
            <a:off x="1911350" y="101311"/>
            <a:ext cx="8971974" cy="1039091"/>
          </a:xfrm>
          <a:prstGeom prst="flowChartProcess">
            <a:avLst/>
          </a:prstGeom>
          <a:solidFill>
            <a:srgbClr val="472878"/>
          </a:solidFill>
          <a:ln>
            <a:solidFill>
              <a:srgbClr val="472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oor Richard" panose="02080502050505020702" pitchFamily="18" charset="0"/>
              </a:rPr>
              <a:t>What are some of your favorite things? I’ll go….</a:t>
            </a:r>
          </a:p>
        </p:txBody>
      </p:sp>
      <p:pic>
        <p:nvPicPr>
          <p:cNvPr id="7174" name="Picture 6" descr="5th Food Innovation and Engineering (FOODIE) Conference | AIChE">
            <a:extLst>
              <a:ext uri="{FF2B5EF4-FFF2-40B4-BE49-F238E27FC236}">
                <a16:creationId xmlns:a16="http://schemas.microsoft.com/office/drawing/2014/main" id="{3C5D85ED-3E3C-6750-533A-D229D28CA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1" y="1600199"/>
            <a:ext cx="4946409" cy="223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erson sitting in a car&#10;&#10;Description automatically generated with low confidence">
            <a:extLst>
              <a:ext uri="{FF2B5EF4-FFF2-40B4-BE49-F238E27FC236}">
                <a16:creationId xmlns:a16="http://schemas.microsoft.com/office/drawing/2014/main" id="{9DA7762D-DC22-494D-7457-A00DCA900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781" y="1398062"/>
            <a:ext cx="2716941" cy="4839081"/>
          </a:xfrm>
          <a:prstGeom prst="rect">
            <a:avLst/>
          </a:prstGeom>
        </p:spPr>
      </p:pic>
      <p:pic>
        <p:nvPicPr>
          <p:cNvPr id="7176" name="Picture 8" descr="Methodical Coffee">
            <a:extLst>
              <a:ext uri="{FF2B5EF4-FFF2-40B4-BE49-F238E27FC236}">
                <a16:creationId xmlns:a16="http://schemas.microsoft.com/office/drawing/2014/main" id="{06734174-C068-F91F-E90C-7478B65C0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195" y="1440238"/>
            <a:ext cx="2345593" cy="328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ulinary Lingo">
            <a:extLst>
              <a:ext uri="{FF2B5EF4-FFF2-40B4-BE49-F238E27FC236}">
                <a16:creationId xmlns:a16="http://schemas.microsoft.com/office/drawing/2014/main" id="{E6BCDEC6-C2DE-3915-8DC6-0E547C095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1" y="3927763"/>
            <a:ext cx="3079173" cy="230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Laughing is good for your mind and your body – here's what the research  shows">
            <a:extLst>
              <a:ext uri="{FF2B5EF4-FFF2-40B4-BE49-F238E27FC236}">
                <a16:creationId xmlns:a16="http://schemas.microsoft.com/office/drawing/2014/main" id="{469D026D-5724-899C-9F00-F0613C317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07" y="3927763"/>
            <a:ext cx="3462339" cy="230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969F17-99DC-90F6-5B52-FDAFEA4BD1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1975" y="4800477"/>
            <a:ext cx="1343025" cy="1619250"/>
          </a:xfrm>
          <a:prstGeom prst="rect">
            <a:avLst/>
          </a:prstGeom>
        </p:spPr>
      </p:pic>
      <p:pic>
        <p:nvPicPr>
          <p:cNvPr id="7184" name="Picture 16" descr="Saxophone Types Guide Explained: [2022] - Orchestra Ensemble">
            <a:extLst>
              <a:ext uri="{FF2B5EF4-FFF2-40B4-BE49-F238E27FC236}">
                <a16:creationId xmlns:a16="http://schemas.microsoft.com/office/drawing/2014/main" id="{2F341557-2392-BEA7-1BB8-880DC9E83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041" y="1600198"/>
            <a:ext cx="1136003" cy="223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90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86296C-A2A5-D12F-961D-67D576F74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723" y="179000"/>
            <a:ext cx="3990551" cy="1112410"/>
          </a:xfrm>
          <a:prstGeom prst="rect">
            <a:avLst/>
          </a:prstGeom>
          <a:ln w="28575">
            <a:solidFill>
              <a:srgbClr val="572A84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1B95EF-C2A6-86AB-E5D1-37CFE0F56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39" y="1358093"/>
            <a:ext cx="10048875" cy="790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2A51D3-9671-3B28-81D2-DF692C96E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39" y="3139268"/>
            <a:ext cx="7191375" cy="3486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8EBC8D-0034-EEFD-A89C-F600147F3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39" y="2157721"/>
            <a:ext cx="10525125" cy="990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5538F5-7450-E175-254C-82C895AE7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815" y="3241140"/>
            <a:ext cx="4721191" cy="23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94C05D6-3BF5-34C0-3065-544A92BBC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938896"/>
              </p:ext>
            </p:extLst>
          </p:nvPr>
        </p:nvGraphicFramePr>
        <p:xfrm>
          <a:off x="180810" y="170441"/>
          <a:ext cx="8971974" cy="5898853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633817">
                  <a:extLst>
                    <a:ext uri="{9D8B030D-6E8A-4147-A177-3AD203B41FA5}">
                      <a16:colId xmlns:a16="http://schemas.microsoft.com/office/drawing/2014/main" val="225483482"/>
                    </a:ext>
                  </a:extLst>
                </a:gridCol>
                <a:gridCol w="4347499">
                  <a:extLst>
                    <a:ext uri="{9D8B030D-6E8A-4147-A177-3AD203B41FA5}">
                      <a16:colId xmlns:a16="http://schemas.microsoft.com/office/drawing/2014/main" val="2766477553"/>
                    </a:ext>
                  </a:extLst>
                </a:gridCol>
                <a:gridCol w="2990658">
                  <a:extLst>
                    <a:ext uri="{9D8B030D-6E8A-4147-A177-3AD203B41FA5}">
                      <a16:colId xmlns:a16="http://schemas.microsoft.com/office/drawing/2014/main" val="3277373069"/>
                    </a:ext>
                  </a:extLst>
                </a:gridCol>
              </a:tblGrid>
              <a:tr h="362337"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solidFill>
                            <a:srgbClr val="D29029"/>
                          </a:solidFill>
                          <a:latin typeface="Poor Richard" panose="02080502050505020702" pitchFamily="18" charset="0"/>
                        </a:rPr>
                        <a:t>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28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solidFill>
                            <a:srgbClr val="D29029"/>
                          </a:solidFill>
                          <a:latin typeface="Poor Richard" panose="02080502050505020702" pitchFamily="18" charset="0"/>
                        </a:rPr>
                        <a:t>Topic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28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solidFill>
                            <a:srgbClr val="D29029"/>
                          </a:solidFill>
                          <a:latin typeface="Poor Richard" panose="02080502050505020702" pitchFamily="18" charset="0"/>
                        </a:rPr>
                        <a:t>Presenter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28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551005"/>
                  </a:ext>
                </a:extLst>
              </a:tr>
              <a:tr h="1449349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472878"/>
                        </a:solidFill>
                        <a:latin typeface="Poor Richard" panose="02080502050505020702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rgbClr val="472878"/>
                        </a:solidFill>
                        <a:latin typeface="Poor Richard" panose="02080502050505020702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472878"/>
                          </a:solidFill>
                          <a:latin typeface="Poor Richard" panose="02080502050505020702" pitchFamily="18" charset="0"/>
                        </a:rPr>
                        <a:t>8:00 – 9:00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dirty="0">
                          <a:latin typeface="Poor Richard" panose="02080502050505020702" pitchFamily="18" charset="0"/>
                        </a:rPr>
                        <a:t>Sign-in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dirty="0">
                          <a:latin typeface="Poor Richard" panose="02080502050505020702" pitchFamily="18" charset="0"/>
                        </a:rPr>
                        <a:t>Personality Assessment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dirty="0">
                          <a:latin typeface="Poor Richard" panose="02080502050505020702" pitchFamily="18" charset="0"/>
                        </a:rPr>
                        <a:t>What I Wish I Knew as a New Employee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dirty="0">
                          <a:latin typeface="Poor Richard" panose="02080502050505020702" pitchFamily="18" charset="0"/>
                        </a:rPr>
                        <a:t>Helpful Handouts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dirty="0">
                          <a:latin typeface="Poor Richard" panose="02080502050505020702" pitchFamily="18" charset="0"/>
                        </a:rPr>
                        <a:t>Where to be after today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Office of Training &amp; Engagement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6369139"/>
                  </a:ext>
                </a:extLst>
              </a:tr>
              <a:tr h="63409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72878"/>
                          </a:solidFill>
                          <a:latin typeface="Poor Richard" panose="02080502050505020702" pitchFamily="18" charset="0"/>
                        </a:rPr>
                        <a:t>9:00 – 10:00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HIPAA Compliance, Privacy, &amp; Security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ECU Office of Institutional Integrity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0735086"/>
                  </a:ext>
                </a:extLst>
              </a:tr>
              <a:tr h="888078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472878"/>
                        </a:solidFill>
                        <a:latin typeface="Poor Richard" panose="02080502050505020702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472878"/>
                          </a:solidFill>
                          <a:latin typeface="Poor Richard" panose="02080502050505020702" pitchFamily="18" charset="0"/>
                        </a:rPr>
                        <a:t>10:00 – 10:15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Poor Richard" panose="02080502050505020702" pitchFamily="18" charset="0"/>
                      </a:endParaRPr>
                    </a:p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Risk Management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ECU Brody School of Medicine Office of Risk Management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1936897"/>
                  </a:ext>
                </a:extLst>
              </a:tr>
              <a:tr h="36233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72878"/>
                          </a:solidFill>
                          <a:latin typeface="Poor Richard" panose="02080502050505020702" pitchFamily="18" charset="0"/>
                        </a:rPr>
                        <a:t>10:15 – 10:30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BREAK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720007"/>
                  </a:ext>
                </a:extLst>
              </a:tr>
              <a:tr h="905843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472878"/>
                        </a:solidFill>
                        <a:latin typeface="Poor Richard" panose="02080502050505020702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472878"/>
                          </a:solidFill>
                          <a:latin typeface="Poor Richard" panose="02080502050505020702" pitchFamily="18" charset="0"/>
                        </a:rPr>
                        <a:t>10:30 – 11:00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Bloodborne Pathogens, Infection Control, &amp; Tuberculosis Training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ECU Office of Prospective Health</a:t>
                      </a:r>
                    </a:p>
                    <a:p>
                      <a:pPr algn="ctr"/>
                      <a:endParaRPr lang="en-US" dirty="0">
                        <a:latin typeface="Poor Richard" panose="02080502050505020702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1565529"/>
                  </a:ext>
                </a:extLst>
              </a:tr>
              <a:tr h="63409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72878"/>
                          </a:solidFill>
                          <a:latin typeface="Poor Richard" panose="02080502050505020702" pitchFamily="18" charset="0"/>
                        </a:rPr>
                        <a:t>11:00 – 11:30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PPD (TB Skin Test) and/or Respirator Fit Testing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ECU Office of Prospective Health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3997765"/>
                  </a:ext>
                </a:extLst>
              </a:tr>
              <a:tr h="62165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72878"/>
                          </a:solidFill>
                          <a:latin typeface="Poor Richard" panose="02080502050505020702" pitchFamily="18" charset="0"/>
                        </a:rPr>
                        <a:t>11:30 – 1:30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LUNCH on your own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356000"/>
                  </a:ext>
                </a:extLst>
              </a:tr>
            </a:tbl>
          </a:graphicData>
        </a:graphic>
      </p:graphicFrame>
      <p:pic>
        <p:nvPicPr>
          <p:cNvPr id="8" name="Picture 2" descr="DocuSign Click - YouTube">
            <a:extLst>
              <a:ext uri="{FF2B5EF4-FFF2-40B4-BE49-F238E27FC236}">
                <a16:creationId xmlns:a16="http://schemas.microsoft.com/office/drawing/2014/main" id="{5DE01B9F-D1CF-B9C2-F5D0-072AD94C7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458" y="4265746"/>
            <a:ext cx="825214" cy="4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hat Does Yawning Means">
            <a:extLst>
              <a:ext uri="{FF2B5EF4-FFF2-40B4-BE49-F238E27FC236}">
                <a16:creationId xmlns:a16="http://schemas.microsoft.com/office/drawing/2014/main" id="{719B73C0-EDCA-EED0-57FD-7BA9D060C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61" y="2995177"/>
            <a:ext cx="2575215" cy="386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A68EF7-B259-655E-C5BC-113F18E5D807}"/>
              </a:ext>
            </a:extLst>
          </p:cNvPr>
          <p:cNvSpPr/>
          <p:nvPr/>
        </p:nvSpPr>
        <p:spPr>
          <a:xfrm>
            <a:off x="180810" y="6192982"/>
            <a:ext cx="8971974" cy="494577"/>
          </a:xfrm>
          <a:prstGeom prst="rect">
            <a:avLst/>
          </a:prstGeom>
          <a:solidFill>
            <a:srgbClr val="4728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D29029"/>
                </a:solidFill>
                <a:latin typeface="Comic Sans MS" panose="030F0702030302020204" pitchFamily="66" charset="0"/>
              </a:rPr>
              <a:t>Everyone will return to your worksite at 1:30 …. UNLESS….</a:t>
            </a:r>
          </a:p>
        </p:txBody>
      </p:sp>
    </p:spTree>
    <p:extLst>
      <p:ext uri="{BB962C8B-B14F-4D97-AF65-F5344CB8AC3E}">
        <p14:creationId xmlns:p14="http://schemas.microsoft.com/office/powerpoint/2010/main" val="629693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C3E8AC5-4E94-5AAE-5707-FAFFE486A7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156049"/>
              </p:ext>
            </p:extLst>
          </p:nvPr>
        </p:nvGraphicFramePr>
        <p:xfrm>
          <a:off x="2542310" y="914603"/>
          <a:ext cx="8971974" cy="12999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633817">
                  <a:extLst>
                    <a:ext uri="{9D8B030D-6E8A-4147-A177-3AD203B41FA5}">
                      <a16:colId xmlns:a16="http://schemas.microsoft.com/office/drawing/2014/main" val="2928752829"/>
                    </a:ext>
                  </a:extLst>
                </a:gridCol>
                <a:gridCol w="4347499">
                  <a:extLst>
                    <a:ext uri="{9D8B030D-6E8A-4147-A177-3AD203B41FA5}">
                      <a16:colId xmlns:a16="http://schemas.microsoft.com/office/drawing/2014/main" val="1815690406"/>
                    </a:ext>
                  </a:extLst>
                </a:gridCol>
                <a:gridCol w="2990658">
                  <a:extLst>
                    <a:ext uri="{9D8B030D-6E8A-4147-A177-3AD203B41FA5}">
                      <a16:colId xmlns:a16="http://schemas.microsoft.com/office/drawing/2014/main" val="2784844958"/>
                    </a:ext>
                  </a:extLst>
                </a:gridCol>
              </a:tblGrid>
              <a:tr h="409640"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solidFill>
                            <a:srgbClr val="D29029"/>
                          </a:solidFill>
                          <a:latin typeface="Poor Richard" panose="02080502050505020702" pitchFamily="18" charset="0"/>
                        </a:rPr>
                        <a:t>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28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solidFill>
                            <a:srgbClr val="D29029"/>
                          </a:solidFill>
                          <a:latin typeface="Poor Richard" panose="02080502050505020702" pitchFamily="18" charset="0"/>
                        </a:rPr>
                        <a:t>Topic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28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solidFill>
                            <a:srgbClr val="D29029"/>
                          </a:solidFill>
                          <a:latin typeface="Poor Richard" panose="02080502050505020702" pitchFamily="18" charset="0"/>
                        </a:rPr>
                        <a:t>Presenter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28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693611"/>
                  </a:ext>
                </a:extLst>
              </a:tr>
              <a:tr h="89032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472878"/>
                        </a:solidFill>
                        <a:latin typeface="Poor Richard" panose="02080502050505020702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472878"/>
                          </a:solidFill>
                          <a:latin typeface="Poor Richard" panose="02080502050505020702" pitchFamily="18" charset="0"/>
                        </a:rPr>
                        <a:t>1:30 – 3:30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en-US" dirty="0">
                        <a:latin typeface="Poor Richard" panose="02080502050505020702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dirty="0">
                          <a:latin typeface="Poor Richard" panose="02080502050505020702" pitchFamily="18" charset="0"/>
                        </a:rPr>
                        <a:t>Point of Care Lab Testing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ighlight>
                            <a:srgbClr val="FFFF00"/>
                          </a:highlight>
                          <a:latin typeface="Poor Richard" panose="02080502050505020702" pitchFamily="18" charset="0"/>
                        </a:rPr>
                        <a:t>David Van Cura</a:t>
                      </a:r>
                    </a:p>
                    <a:p>
                      <a:pPr algn="ctr"/>
                      <a:r>
                        <a:rPr lang="en-US" dirty="0">
                          <a:highlight>
                            <a:srgbClr val="FFFF00"/>
                          </a:highlight>
                          <a:latin typeface="Poor Richard" panose="02080502050505020702" pitchFamily="18" charset="0"/>
                        </a:rPr>
                        <a:t>COME BACK HERE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776310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6133268-F4F7-2858-BD16-56F8B108681E}"/>
              </a:ext>
            </a:extLst>
          </p:cNvPr>
          <p:cNvSpPr/>
          <p:nvPr/>
        </p:nvSpPr>
        <p:spPr>
          <a:xfrm>
            <a:off x="2542310" y="359220"/>
            <a:ext cx="8971974" cy="494577"/>
          </a:xfrm>
          <a:prstGeom prst="rect">
            <a:avLst/>
          </a:prstGeom>
          <a:solidFill>
            <a:srgbClr val="4728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D29029"/>
                </a:solidFill>
                <a:latin typeface="Comic Sans MS" panose="030F0702030302020204" pitchFamily="66" charset="0"/>
              </a:rPr>
              <a:t>….you are a NA, CMA, or RN……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BB1511-31EE-DAC0-14A6-E11A64BE0C52}"/>
              </a:ext>
            </a:extLst>
          </p:cNvPr>
          <p:cNvSpPr/>
          <p:nvPr/>
        </p:nvSpPr>
        <p:spPr>
          <a:xfrm>
            <a:off x="1711036" y="4253898"/>
            <a:ext cx="5261264" cy="1185009"/>
          </a:xfrm>
          <a:prstGeom prst="rect">
            <a:avLst/>
          </a:prstGeom>
          <a:solidFill>
            <a:srgbClr val="4728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D29029"/>
                </a:solidFill>
                <a:latin typeface="Poor Richard" panose="02080502050505020702" pitchFamily="18" charset="0"/>
              </a:rPr>
              <a:t>No one will return to this training room after today!</a:t>
            </a:r>
          </a:p>
        </p:txBody>
      </p:sp>
      <p:pic>
        <p:nvPicPr>
          <p:cNvPr id="4098" name="Picture 2" descr="Bye Felicia GIFs - Get the best GIF on GIPHY">
            <a:extLst>
              <a:ext uri="{FF2B5EF4-FFF2-40B4-BE49-F238E27FC236}">
                <a16:creationId xmlns:a16="http://schemas.microsoft.com/office/drawing/2014/main" id="{824B832C-DCB1-3B21-81D8-5A44F38E0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711" y="3631964"/>
            <a:ext cx="2857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id="{ECCFBE34-32C4-3D4A-2672-98DFB92E3E56}"/>
              </a:ext>
            </a:extLst>
          </p:cNvPr>
          <p:cNvSpPr/>
          <p:nvPr/>
        </p:nvSpPr>
        <p:spPr>
          <a:xfrm>
            <a:off x="2303318" y="914603"/>
            <a:ext cx="166255" cy="1299960"/>
          </a:xfrm>
          <a:prstGeom prst="leftBrace">
            <a:avLst/>
          </a:prstGeom>
          <a:ln w="19050">
            <a:solidFill>
              <a:srgbClr val="472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E40C29-D3A0-3690-AD71-AAA76DCEC30D}"/>
              </a:ext>
            </a:extLst>
          </p:cNvPr>
          <p:cNvSpPr/>
          <p:nvPr/>
        </p:nvSpPr>
        <p:spPr>
          <a:xfrm>
            <a:off x="619991" y="800201"/>
            <a:ext cx="1537854" cy="1528763"/>
          </a:xfrm>
          <a:prstGeom prst="ellipse">
            <a:avLst/>
          </a:prstGeom>
          <a:solidFill>
            <a:srgbClr val="472878"/>
          </a:solidFill>
          <a:ln>
            <a:solidFill>
              <a:srgbClr val="D29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or Richard" panose="02080502050505020702" pitchFamily="18" charset="0"/>
              </a:rPr>
              <a:t>Packet given to you</a:t>
            </a:r>
          </a:p>
        </p:txBody>
      </p:sp>
    </p:spTree>
    <p:extLst>
      <p:ext uri="{BB962C8B-B14F-4D97-AF65-F5344CB8AC3E}">
        <p14:creationId xmlns:p14="http://schemas.microsoft.com/office/powerpoint/2010/main" val="3689756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CB38B7-B78C-45B1-FC9E-30CE0D220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617267"/>
              </p:ext>
            </p:extLst>
          </p:nvPr>
        </p:nvGraphicFramePr>
        <p:xfrm>
          <a:off x="838200" y="1825625"/>
          <a:ext cx="8971974" cy="3858202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633817">
                  <a:extLst>
                    <a:ext uri="{9D8B030D-6E8A-4147-A177-3AD203B41FA5}">
                      <a16:colId xmlns:a16="http://schemas.microsoft.com/office/drawing/2014/main" val="4024003718"/>
                    </a:ext>
                  </a:extLst>
                </a:gridCol>
                <a:gridCol w="4347499">
                  <a:extLst>
                    <a:ext uri="{9D8B030D-6E8A-4147-A177-3AD203B41FA5}">
                      <a16:colId xmlns:a16="http://schemas.microsoft.com/office/drawing/2014/main" val="3422071644"/>
                    </a:ext>
                  </a:extLst>
                </a:gridCol>
                <a:gridCol w="2990658">
                  <a:extLst>
                    <a:ext uri="{9D8B030D-6E8A-4147-A177-3AD203B41FA5}">
                      <a16:colId xmlns:a16="http://schemas.microsoft.com/office/drawing/2014/main" val="177413685"/>
                    </a:ext>
                  </a:extLst>
                </a:gridCol>
              </a:tblGrid>
              <a:tr h="362337"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solidFill>
                            <a:srgbClr val="D29029"/>
                          </a:solidFill>
                          <a:latin typeface="Poor Richard" panose="02080502050505020702" pitchFamily="18" charset="0"/>
                        </a:rPr>
                        <a:t>Who?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28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solidFill>
                            <a:srgbClr val="D29029"/>
                          </a:solidFill>
                          <a:latin typeface="Poor Richard" panose="02080502050505020702" pitchFamily="18" charset="0"/>
                        </a:rPr>
                        <a:t>Topic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28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solidFill>
                            <a:srgbClr val="D29029"/>
                          </a:solidFill>
                          <a:latin typeface="Poor Richard" panose="02080502050505020702" pitchFamily="18" charset="0"/>
                        </a:rPr>
                        <a:t>Location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28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256143"/>
                  </a:ext>
                </a:extLst>
              </a:tr>
              <a:tr h="1206442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472878"/>
                        </a:solidFill>
                        <a:latin typeface="Poor Richard" panose="02080502050505020702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472878"/>
                          </a:solidFill>
                          <a:latin typeface="Poor Richard" panose="02080502050505020702" pitchFamily="18" charset="0"/>
                        </a:rPr>
                        <a:t>Credentialed Providers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dirty="0">
                          <a:latin typeface="Poor Richard" panose="02080502050505020702" pitchFamily="18" charset="0"/>
                        </a:rPr>
                        <a:t>Wednesday 8a – 4p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dirty="0">
                          <a:latin typeface="Poor Richard" panose="02080502050505020702" pitchFamily="18" charset="0"/>
                        </a:rPr>
                        <a:t>ECU Ambulatory EPIC Training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endParaRPr lang="en-US" dirty="0">
                        <a:latin typeface="Poor Richard" panose="02080502050505020702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1200" dirty="0">
                          <a:latin typeface="Poor Richard" panose="02080502050505020702" pitchFamily="18" charset="0"/>
                        </a:rPr>
                        <a:t>(ECU Health Inpatient Orientation Thursday 252-847-DOCS)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Poor Richard" panose="02080502050505020702" pitchFamily="18" charset="0"/>
                      </a:endParaRPr>
                    </a:p>
                    <a:p>
                      <a:pPr algn="ctr"/>
                      <a:endParaRPr lang="en-US" dirty="0">
                        <a:latin typeface="Poor Richard" panose="02080502050505020702" pitchFamily="18" charset="0"/>
                      </a:endParaRPr>
                    </a:p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VIRTUAL WEBEX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8208304"/>
                  </a:ext>
                </a:extLst>
              </a:tr>
              <a:tr h="63409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72878"/>
                          </a:solidFill>
                          <a:latin typeface="Poor Richard" panose="02080502050505020702" pitchFamily="18" charset="0"/>
                        </a:rPr>
                        <a:t>Clinical Staff Documenting in Patient Chart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Wednesday report to worksite;</a:t>
                      </a:r>
                    </a:p>
                    <a:p>
                      <a:pPr algn="ctr"/>
                      <a:endParaRPr lang="en-US" dirty="0">
                        <a:latin typeface="Poor Richard" panose="02080502050505020702" pitchFamily="18" charset="0"/>
                      </a:endParaRPr>
                    </a:p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Thursday 8a – 4p</a:t>
                      </a:r>
                    </a:p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ECU Ambulatory EPIC Training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VIRTUAL WEBEX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903648"/>
                  </a:ext>
                </a:extLst>
              </a:tr>
              <a:tr h="888078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472878"/>
                        </a:solidFill>
                        <a:latin typeface="Poor Richard" panose="02080502050505020702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472878"/>
                          </a:solidFill>
                          <a:latin typeface="Poor Richard" panose="02080502050505020702" pitchFamily="18" charset="0"/>
                        </a:rPr>
                        <a:t>Patient Access Services (Administration)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Poor Richard" panose="02080502050505020702" pitchFamily="18" charset="0"/>
                      </a:endParaRPr>
                    </a:p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  <a:hlinkClick r:id="rId2"/>
                        </a:rPr>
                        <a:t>trainrev@ecu.edu</a:t>
                      </a:r>
                      <a:endParaRPr lang="en-US" dirty="0">
                        <a:latin typeface="Poor Richard" panose="02080502050505020702" pitchFamily="18" charset="0"/>
                      </a:endParaRPr>
                    </a:p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Thurs – next Wednesday EPIC training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Brody School of Medicine</a:t>
                      </a:r>
                    </a:p>
                    <a:p>
                      <a:pPr algn="ctr"/>
                      <a:r>
                        <a:rPr lang="en-US" dirty="0">
                          <a:latin typeface="Poor Richard" panose="02080502050505020702" pitchFamily="18" charset="0"/>
                        </a:rPr>
                        <a:t>2N-78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405283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16898C02-528A-193F-FAA2-7FA3841DE053}"/>
              </a:ext>
            </a:extLst>
          </p:cNvPr>
          <p:cNvSpPr/>
          <p:nvPr/>
        </p:nvSpPr>
        <p:spPr>
          <a:xfrm>
            <a:off x="10418619" y="2664618"/>
            <a:ext cx="1537854" cy="1528763"/>
          </a:xfrm>
          <a:prstGeom prst="ellipse">
            <a:avLst/>
          </a:prstGeom>
          <a:solidFill>
            <a:srgbClr val="472878"/>
          </a:solidFill>
          <a:ln>
            <a:solidFill>
              <a:srgbClr val="D29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or Richard" panose="02080502050505020702" pitchFamily="18" charset="0"/>
              </a:rPr>
              <a:t>Packet given to you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742CD322-2D31-E9C4-E46C-AE11B2F84696}"/>
              </a:ext>
            </a:extLst>
          </p:cNvPr>
          <p:cNvSpPr/>
          <p:nvPr/>
        </p:nvSpPr>
        <p:spPr>
          <a:xfrm>
            <a:off x="9902536" y="2171700"/>
            <a:ext cx="426028" cy="2389909"/>
          </a:xfrm>
          <a:prstGeom prst="rightBrace">
            <a:avLst/>
          </a:prstGeom>
          <a:ln w="19050">
            <a:solidFill>
              <a:srgbClr val="472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69244F9D-10DB-0F0A-DACD-C0C8DB8370D3}"/>
              </a:ext>
            </a:extLst>
          </p:cNvPr>
          <p:cNvSpPr/>
          <p:nvPr/>
        </p:nvSpPr>
        <p:spPr>
          <a:xfrm>
            <a:off x="9902536" y="4561609"/>
            <a:ext cx="426028" cy="1122218"/>
          </a:xfrm>
          <a:prstGeom prst="rightBrace">
            <a:avLst/>
          </a:prstGeom>
          <a:ln w="19050">
            <a:solidFill>
              <a:srgbClr val="472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E8CD568-5813-816A-0D2A-089B5B4E322E}"/>
              </a:ext>
            </a:extLst>
          </p:cNvPr>
          <p:cNvSpPr/>
          <p:nvPr/>
        </p:nvSpPr>
        <p:spPr>
          <a:xfrm>
            <a:off x="10418619" y="4358336"/>
            <a:ext cx="1537854" cy="1528763"/>
          </a:xfrm>
          <a:prstGeom prst="ellipse">
            <a:avLst/>
          </a:prstGeom>
          <a:solidFill>
            <a:srgbClr val="472878"/>
          </a:solidFill>
          <a:ln>
            <a:solidFill>
              <a:srgbClr val="D29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or Richard" panose="02080502050505020702" pitchFamily="18" charset="0"/>
              </a:rPr>
              <a:t>E-mail will be sent to you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C4FD0F80-CE0E-6DB2-5438-B0A17F6B4F19}"/>
              </a:ext>
            </a:extLst>
          </p:cNvPr>
          <p:cNvSpPr/>
          <p:nvPr/>
        </p:nvSpPr>
        <p:spPr>
          <a:xfrm>
            <a:off x="838200" y="332509"/>
            <a:ext cx="8971974" cy="1039091"/>
          </a:xfrm>
          <a:prstGeom prst="flowChartProcess">
            <a:avLst/>
          </a:prstGeom>
          <a:solidFill>
            <a:srgbClr val="472878"/>
          </a:solidFill>
          <a:ln>
            <a:solidFill>
              <a:srgbClr val="472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oor Richard" panose="02080502050505020702" pitchFamily="18" charset="0"/>
              </a:rPr>
              <a:t>Are you expected to be at any trainings after today?</a:t>
            </a:r>
          </a:p>
        </p:txBody>
      </p:sp>
      <p:pic>
        <p:nvPicPr>
          <p:cNvPr id="5" name="Picture 4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7596C5E9-1F15-24A4-38F5-ACEC5537E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115550" y="591891"/>
            <a:ext cx="1769033" cy="12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37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A66F37-7EDA-5D0E-7DEE-1CDAFB292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" y="2531915"/>
            <a:ext cx="11382375" cy="3962400"/>
          </a:xfrm>
          <a:prstGeom prst="rect">
            <a:avLst/>
          </a:prstGeom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A5E59BE4-6871-21A9-7739-6076B9349AA3}"/>
              </a:ext>
            </a:extLst>
          </p:cNvPr>
          <p:cNvSpPr/>
          <p:nvPr/>
        </p:nvSpPr>
        <p:spPr>
          <a:xfrm>
            <a:off x="872836" y="654627"/>
            <a:ext cx="2369128" cy="1465118"/>
          </a:xfrm>
          <a:prstGeom prst="flowChartProcess">
            <a:avLst/>
          </a:prstGeom>
          <a:solidFill>
            <a:srgbClr val="CCCCFF"/>
          </a:solidFill>
          <a:ln>
            <a:solidFill>
              <a:srgbClr val="472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Poor Richard" panose="02080502050505020702" pitchFamily="18" charset="0"/>
              </a:rPr>
              <a:t>HIPAA +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Poor Richard" panose="02080502050505020702" pitchFamily="18" charset="0"/>
              </a:rPr>
              <a:t>Bloodborne Pathogens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9D6C4E9-EFD7-3C15-BD0B-456330B75AD5}"/>
              </a:ext>
            </a:extLst>
          </p:cNvPr>
          <p:cNvSpPr/>
          <p:nvPr/>
        </p:nvSpPr>
        <p:spPr>
          <a:xfrm>
            <a:off x="3439391" y="1184564"/>
            <a:ext cx="997527" cy="342900"/>
          </a:xfrm>
          <a:prstGeom prst="rightArrow">
            <a:avLst/>
          </a:prstGeom>
          <a:solidFill>
            <a:srgbClr val="CCCCFF"/>
          </a:solidFill>
          <a:ln>
            <a:solidFill>
              <a:srgbClr val="472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A675E09A-79D2-F181-061C-D4C18184CD71}"/>
              </a:ext>
            </a:extLst>
          </p:cNvPr>
          <p:cNvSpPr/>
          <p:nvPr/>
        </p:nvSpPr>
        <p:spPr>
          <a:xfrm>
            <a:off x="4568536" y="654627"/>
            <a:ext cx="2369128" cy="1465118"/>
          </a:xfrm>
          <a:prstGeom prst="flowChartProcess">
            <a:avLst/>
          </a:prstGeom>
          <a:solidFill>
            <a:srgbClr val="CCCCFF"/>
          </a:solidFill>
          <a:ln>
            <a:solidFill>
              <a:srgbClr val="472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Poor Richard" panose="02080502050505020702" pitchFamily="18" charset="0"/>
              </a:rPr>
              <a:t>Required EPIC trainings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225434E-EAFA-19FE-AB93-AC9628BD218E}"/>
              </a:ext>
            </a:extLst>
          </p:cNvPr>
          <p:cNvSpPr/>
          <p:nvPr/>
        </p:nvSpPr>
        <p:spPr>
          <a:xfrm>
            <a:off x="7152409" y="1184564"/>
            <a:ext cx="997527" cy="342900"/>
          </a:xfrm>
          <a:prstGeom prst="rightArrow">
            <a:avLst/>
          </a:prstGeom>
          <a:solidFill>
            <a:srgbClr val="CCCCFF"/>
          </a:solidFill>
          <a:ln>
            <a:solidFill>
              <a:srgbClr val="472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C44FB176-427A-D5F3-9768-CEAEBD6C5F09}"/>
              </a:ext>
            </a:extLst>
          </p:cNvPr>
          <p:cNvSpPr/>
          <p:nvPr/>
        </p:nvSpPr>
        <p:spPr>
          <a:xfrm>
            <a:off x="8364681" y="647700"/>
            <a:ext cx="2369128" cy="1465118"/>
          </a:xfrm>
          <a:prstGeom prst="flowChartProcess">
            <a:avLst/>
          </a:prstGeom>
          <a:solidFill>
            <a:srgbClr val="CCCCFF"/>
          </a:solidFill>
          <a:ln>
            <a:solidFill>
              <a:srgbClr val="472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Poor Richard" panose="02080502050505020702" pitchFamily="18" charset="0"/>
              </a:rPr>
              <a:t>Ready to start seeing patients!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1424E0-55D5-015E-2264-4BB461466B82}"/>
              </a:ext>
            </a:extLst>
          </p:cNvPr>
          <p:cNvSpPr/>
          <p:nvPr/>
        </p:nvSpPr>
        <p:spPr>
          <a:xfrm>
            <a:off x="872836" y="311727"/>
            <a:ext cx="2369128" cy="238991"/>
          </a:xfrm>
          <a:prstGeom prst="rect">
            <a:avLst/>
          </a:prstGeom>
          <a:solidFill>
            <a:srgbClr val="4728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or Richard" panose="02080502050505020702" pitchFamily="18" charset="0"/>
              </a:rPr>
              <a:t>EVERYONE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FE236C-49D1-B451-2271-FE8B5CC5B733}"/>
              </a:ext>
            </a:extLst>
          </p:cNvPr>
          <p:cNvSpPr/>
          <p:nvPr/>
        </p:nvSpPr>
        <p:spPr>
          <a:xfrm>
            <a:off x="4568536" y="311726"/>
            <a:ext cx="2369128" cy="238991"/>
          </a:xfrm>
          <a:prstGeom prst="rect">
            <a:avLst/>
          </a:prstGeom>
          <a:solidFill>
            <a:srgbClr val="4728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or Richard" panose="02080502050505020702" pitchFamily="18" charset="0"/>
              </a:rPr>
              <a:t>Applicable to some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FEAC8A-0FF0-4EB9-566F-428FDAAE2E44}"/>
              </a:ext>
            </a:extLst>
          </p:cNvPr>
          <p:cNvSpPr/>
          <p:nvPr/>
        </p:nvSpPr>
        <p:spPr>
          <a:xfrm>
            <a:off x="8364681" y="311725"/>
            <a:ext cx="2369128" cy="238991"/>
          </a:xfrm>
          <a:prstGeom prst="rect">
            <a:avLst/>
          </a:prstGeom>
          <a:solidFill>
            <a:srgbClr val="4728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or Richard" panose="02080502050505020702" pitchFamily="18" charset="0"/>
              </a:rPr>
              <a:t>EVERYONE</a:t>
            </a:r>
          </a:p>
        </p:txBody>
      </p:sp>
    </p:spTree>
    <p:extLst>
      <p:ext uri="{BB962C8B-B14F-4D97-AF65-F5344CB8AC3E}">
        <p14:creationId xmlns:p14="http://schemas.microsoft.com/office/powerpoint/2010/main" val="3619561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395</Words>
  <Application>Microsoft Office PowerPoint</Application>
  <PresentationFormat>Widescreen</PresentationFormat>
  <Paragraphs>104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Poor Richard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Tyson, Paige</dc:creator>
  <cp:lastModifiedBy>Tyson, Paige</cp:lastModifiedBy>
  <cp:revision>22</cp:revision>
  <dcterms:created xsi:type="dcterms:W3CDTF">2022-10-03T16:39:40Z</dcterms:created>
  <dcterms:modified xsi:type="dcterms:W3CDTF">2023-03-07T13:00:15Z</dcterms:modified>
</cp:coreProperties>
</file>